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0" r:id="rId3"/>
  </p:sldMasterIdLst>
  <p:notesMasterIdLst>
    <p:notesMasterId r:id="rId6"/>
  </p:notesMasterIdLst>
  <p:sldIdLst>
    <p:sldId id="256" r:id="rId4"/>
    <p:sldId id="259" r:id="rId5"/>
    <p:sldId id="260" r:id="rId7"/>
    <p:sldId id="331" r:id="rId8"/>
    <p:sldId id="332" r:id="rId9"/>
    <p:sldId id="333" r:id="rId10"/>
    <p:sldId id="334" r:id="rId11"/>
    <p:sldId id="336" r:id="rId12"/>
    <p:sldId id="337" r:id="rId13"/>
    <p:sldId id="338" r:id="rId14"/>
    <p:sldId id="339" r:id="rId15"/>
    <p:sldId id="340" r:id="rId16"/>
    <p:sldId id="341" r:id="rId17"/>
    <p:sldId id="342" r:id="rId18"/>
    <p:sldId id="345" r:id="rId19"/>
    <p:sldId id="343" r:id="rId20"/>
    <p:sldId id="346" r:id="rId21"/>
    <p:sldId id="347" r:id="rId22"/>
    <p:sldId id="378" r:id="rId23"/>
    <p:sldId id="379" r:id="rId24"/>
    <p:sldId id="372" r:id="rId25"/>
    <p:sldId id="373" r:id="rId26"/>
    <p:sldId id="374" r:id="rId27"/>
    <p:sldId id="375" r:id="rId28"/>
    <p:sldId id="376" r:id="rId29"/>
    <p:sldId id="280" r:id="rId30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s" initials="w" lastIdx="2" clrIdx="0"/>
  <p:cmAuthor id="2" name="n'h" initials="n" lastIdx="1" clrIdx="1"/>
  <p:cmAuthor id="3" name="jch H." initials="jH" lastIdx="6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1717"/>
    <a:srgbClr val="770504"/>
    <a:srgbClr val="F877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86"/>
    <p:restoredTop sz="88179" autoAdjust="0"/>
  </p:normalViewPr>
  <p:slideViewPr>
    <p:cSldViewPr snapToGrid="0" snapToObjects="1">
      <p:cViewPr varScale="1">
        <p:scale>
          <a:sx n="90" d="100"/>
          <a:sy n="90" d="100"/>
        </p:scale>
        <p:origin x="53" y="384"/>
      </p:cViewPr>
      <p:guideLst>
        <p:guide orient="horz" pos="558"/>
        <p:guide pos="529"/>
        <p:guide orient="horz" pos="853"/>
        <p:guide orient="horz" pos="4045"/>
        <p:guide orient="horz" pos="3832"/>
        <p:guide pos="7212"/>
        <p:guide orient="horz"/>
        <p:guide orient="horz" pos="2228"/>
        <p:guide pos="3832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5" Type="http://schemas.openxmlformats.org/officeDocument/2006/relationships/tags" Target="tags/tag4.xml"/><Relationship Id="rId34" Type="http://schemas.openxmlformats.org/officeDocument/2006/relationships/commentAuthors" Target="commentAuthors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A8DF2C-48CD-2F47-94CA-CD8AC056331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调整下排版，可以找点相关的图放进去美化下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排版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右下角有点空</a:t>
            </a:r>
            <a:endParaRPr kumimoji="1" lang="en-US" altLang="zh-CN" dirty="0"/>
          </a:p>
          <a:p>
            <a:r>
              <a:rPr kumimoji="1" lang="zh-CN" altLang="en-US" dirty="0"/>
              <a:t>左下角的文字首字母没有大写</a:t>
            </a:r>
            <a:endParaRPr kumimoji="1" lang="en-US" altLang="zh-CN" dirty="0"/>
          </a:p>
          <a:p>
            <a:r>
              <a:rPr kumimoji="1" lang="zh-CN" altLang="en-US" b="1" dirty="0"/>
              <a:t>图片需要更清晰，之前组会有多次强调（</a:t>
            </a:r>
            <a:r>
              <a:rPr kumimoji="1" lang="en-US" altLang="zh-CN" b="1" dirty="0"/>
              <a:t>PDF</a:t>
            </a:r>
            <a:r>
              <a:rPr kumimoji="1" lang="zh-CN" altLang="en-US" b="1" dirty="0"/>
              <a:t>调成全屏再截图）</a:t>
            </a:r>
            <a:endParaRPr kumimoji="1"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同上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19.png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4" Type="http://schemas.openxmlformats.org/officeDocument/2006/relationships/notesSlide" Target="../notesSlides/notesSlide11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23.png"/><Relationship Id="rId11" Type="http://schemas.openxmlformats.org/officeDocument/2006/relationships/image" Target="../media/image22.png"/><Relationship Id="rId10" Type="http://schemas.openxmlformats.org/officeDocument/2006/relationships/image" Target="../media/image21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1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0.png"/><Relationship Id="rId6" Type="http://schemas.openxmlformats.org/officeDocument/2006/relationships/image" Target="../media/image39.png"/><Relationship Id="rId5" Type="http://schemas.openxmlformats.org/officeDocument/2006/relationships/tags" Target="../tags/tag1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43.png"/><Relationship Id="rId7" Type="http://schemas.openxmlformats.org/officeDocument/2006/relationships/image" Target="../media/image42.png"/><Relationship Id="rId6" Type="http://schemas.openxmlformats.org/officeDocument/2006/relationships/image" Target="../media/image41.png"/><Relationship Id="rId5" Type="http://schemas.openxmlformats.org/officeDocument/2006/relationships/tags" Target="../tags/tag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0" Type="http://schemas.openxmlformats.org/officeDocument/2006/relationships/notesSlide" Target="../notesSlides/notesSlide22.xml"/><Relationship Id="rId1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42.png"/><Relationship Id="rId7" Type="http://schemas.openxmlformats.org/officeDocument/2006/relationships/image" Target="../media/image45.png"/><Relationship Id="rId6" Type="http://schemas.openxmlformats.org/officeDocument/2006/relationships/image" Target="../media/image44.png"/><Relationship Id="rId5" Type="http://schemas.openxmlformats.org/officeDocument/2006/relationships/tags" Target="../tags/tag3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0" Type="http://schemas.openxmlformats.org/officeDocument/2006/relationships/notesSlide" Target="../notesSlides/notesSlide23.xml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8.png"/><Relationship Id="rId1" Type="http://schemas.openxmlformats.org/officeDocument/2006/relationships/image" Target="../media/image4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-15875" y="2882900"/>
            <a:ext cx="12223750" cy="15748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kumimoji="1" lang="zh-CN" altLang="en-US" sz="4800" b="1" spc="300" dirty="0">
                <a:ln w="9525">
                  <a:noFill/>
                </a:ln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巨星座系统优化：从网络控制结构角度</a:t>
            </a:r>
            <a:endParaRPr kumimoji="1" lang="zh-CN" altLang="en-US" sz="4800" b="1" spc="300" dirty="0">
              <a:ln w="9525">
                <a:noFill/>
              </a:ln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0" y="79577"/>
            <a:ext cx="12192000" cy="3911656"/>
            <a:chOff x="0" y="79577"/>
            <a:chExt cx="12192000" cy="3911656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7713" y="1011739"/>
              <a:ext cx="1276573" cy="1125400"/>
            </a:xfrm>
            <a:prstGeom prst="rect">
              <a:avLst/>
            </a:prstGeom>
          </p:spPr>
        </p:pic>
        <p:pic>
          <p:nvPicPr>
            <p:cNvPr id="12" name="图片 11" descr="图片包含 游戏机, 物体, 钟表, 标志&#10;&#10;描述已自动生成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686" y="79577"/>
              <a:ext cx="3046628" cy="615185"/>
            </a:xfrm>
            <a:prstGeom prst="rect">
              <a:avLst/>
            </a:prstGeom>
          </p:spPr>
        </p:pic>
        <p:cxnSp>
          <p:nvCxnSpPr>
            <p:cNvPr id="14" name="直线连接符 13"/>
            <p:cNvCxnSpPr/>
            <p:nvPr/>
          </p:nvCxnSpPr>
          <p:spPr>
            <a:xfrm>
              <a:off x="0" y="3991233"/>
              <a:ext cx="12192000" cy="0"/>
            </a:xfrm>
            <a:prstGeom prst="line">
              <a:avLst/>
            </a:prstGeom>
            <a:ln w="57150">
              <a:gradFill>
                <a:gsLst>
                  <a:gs pos="0">
                    <a:schemeClr val="accent1">
                      <a:lumMod val="0"/>
                      <a:lumOff val="10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  <a:alpha val="0"/>
                    </a:schemeClr>
                  </a:gs>
                  <a:gs pos="51000">
                    <a:srgbClr val="C00000">
                      <a:alpha val="8800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5269165" y="4783562"/>
            <a:ext cx="1734820" cy="1199789"/>
            <a:chOff x="5269165" y="4783562"/>
            <a:chExt cx="1734820" cy="1199789"/>
          </a:xfrm>
        </p:grpSpPr>
        <p:sp>
          <p:nvSpPr>
            <p:cNvPr id="22" name="文本框 21"/>
            <p:cNvSpPr txBox="1"/>
            <p:nvPr/>
          </p:nvSpPr>
          <p:spPr>
            <a:xfrm>
              <a:off x="5269165" y="5707761"/>
              <a:ext cx="1734820" cy="275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200" spc="3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2022</a:t>
              </a:r>
              <a:r>
                <a:rPr kumimoji="1" lang="zh-CN" altLang="en-US" sz="1200" spc="3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年</a:t>
              </a:r>
              <a:r>
                <a:rPr kumimoji="1" lang="en-US" altLang="zh-CN" sz="1200" spc="3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10</a:t>
              </a:r>
              <a:r>
                <a:rPr kumimoji="1" lang="zh-CN" altLang="en-US" sz="1200" spc="3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月</a:t>
              </a:r>
              <a:r>
                <a:rPr kumimoji="1" lang="en-US" altLang="zh-CN" sz="1200" spc="3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16</a:t>
              </a:r>
              <a:r>
                <a:rPr kumimoji="1" lang="zh-CN" altLang="en-US" sz="1200" spc="3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日</a:t>
              </a:r>
              <a:endParaRPr kumimoji="1" lang="zh-CN" altLang="en-US" sz="12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563338" y="4783562"/>
              <a:ext cx="11464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600" spc="9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汇报人</a:t>
              </a:r>
              <a:endParaRPr kumimoji="1" lang="zh-CN" altLang="en-US" sz="1600" spc="9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727632" y="5143401"/>
              <a:ext cx="817880" cy="429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2200" b="1" spc="3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杨杰</a:t>
              </a:r>
              <a:endParaRPr kumimoji="1" lang="zh-CN" altLang="en-US" sz="2200" b="1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42278" y="6207760"/>
            <a:ext cx="11306175" cy="650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sz="14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Sijing Ji , Di Zhou , Min Sheng and Jiandong Li, “Mega Satellite Constellation System Optimization: From a Network Control Structure Perspective,”</a:t>
            </a:r>
            <a:endParaRPr kumimoji="1" lang="zh-CN" altLang="en-US" sz="14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  <a:p>
            <a:pPr algn="l">
              <a:lnSpc>
                <a:spcPct val="130000"/>
              </a:lnSpc>
            </a:pPr>
            <a:r>
              <a:rPr kumimoji="1" lang="zh-CN" altLang="en-US" sz="14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 IEEE TRANSACTIONS ON WIRELESS COMMUNICATIONS, VOL. 21, NO. 2, FEBRUARY 2022</a:t>
            </a:r>
            <a:endParaRPr kumimoji="1" lang="zh-CN" altLang="en-US" sz="14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7" name="矩形 16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23" name="图片 22" descr="图片包含 游戏机, 画, 钟表&#10;&#10;描述已自动生成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3524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endParaRPr kumimoji="1" lang="en-US" altLang="zh-CN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37515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系统模型</a:t>
            </a:r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-</a:t>
            </a:r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卫星覆盖模型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4" name="流程图: 延期 23"/>
          <p:cNvSpPr/>
          <p:nvPr/>
        </p:nvSpPr>
        <p:spPr>
          <a:xfrm flipH="1">
            <a:off x="11644604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67360" y="5048885"/>
            <a:ext cx="6096000" cy="3708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sz="14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geometric</a:t>
            </a:r>
            <a:r>
              <a:rPr kumimoji="1" lang="en-US" altLang="zh-CN" sz="14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 </a:t>
            </a:r>
            <a:r>
              <a:rPr kumimoji="1" lang="zh-CN" altLang="en-US" sz="14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illustration of non-LEO satellite coverage to LEO satellites.</a:t>
            </a:r>
            <a:endParaRPr kumimoji="1" lang="zh-CN" altLang="en-US" sz="14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8705" y="2569210"/>
            <a:ext cx="5351145" cy="75120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325870" y="1851660"/>
            <a:ext cx="4921885" cy="4508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卫星覆盖角和卫星层间距离之间的关系：</a:t>
            </a:r>
            <a:endParaRPr kumimoji="1"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360" y="1696720"/>
            <a:ext cx="5473700" cy="31699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7" name="矩形 16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23" name="图片 22" descr="图片包含 游戏机, 画, 钟表&#10;&#10;描述已自动生成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3524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endParaRPr kumimoji="1" lang="en-US" altLang="zh-CN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37515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系统模型</a:t>
            </a:r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-</a:t>
            </a:r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卫星覆盖模型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4" name="流程图: 延期 23"/>
          <p:cNvSpPr/>
          <p:nvPr/>
        </p:nvSpPr>
        <p:spPr>
          <a:xfrm flipH="1">
            <a:off x="11644604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05740" y="4066540"/>
            <a:ext cx="1682750" cy="929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sz="14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a) case I: </a:t>
            </a:r>
            <a:endParaRPr kumimoji="1" sz="14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  <a:p>
            <a:pPr algn="l">
              <a:lnSpc>
                <a:spcPct val="130000"/>
              </a:lnSpc>
            </a:pPr>
            <a:r>
              <a:rPr kumimoji="1" sz="14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point OCS</a:t>
            </a:r>
            <a:endParaRPr kumimoji="1" sz="14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  <a:p>
            <a:pPr algn="l">
              <a:lnSpc>
                <a:spcPct val="130000"/>
              </a:lnSpc>
            </a:pPr>
            <a:r>
              <a:rPr kumimoji="1" sz="14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point/rhombic CDS</a:t>
            </a:r>
            <a:endParaRPr kumimoji="1" sz="14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20675" y="1005205"/>
            <a:ext cx="10661015" cy="810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使用波束形成技术可以形成任何所需的卫星覆盖范围的形状和大小。</a:t>
            </a:r>
            <a:endParaRPr kumimoji="1" lang="zh-CN" altLang="en-US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卫星覆盖模型的说明：</a:t>
            </a:r>
            <a:endParaRPr kumimoji="1"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40" y="1920240"/>
            <a:ext cx="11882755" cy="19145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37105" y="4078605"/>
            <a:ext cx="1293495" cy="929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sz="14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 b) case II:</a:t>
            </a:r>
            <a:endParaRPr kumimoji="1" sz="14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  <a:p>
            <a:pPr algn="l">
              <a:lnSpc>
                <a:spcPct val="130000"/>
              </a:lnSpc>
            </a:pPr>
            <a:r>
              <a:rPr kumimoji="1" sz="14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 rhombic OCS  </a:t>
            </a:r>
            <a:endParaRPr kumimoji="1" sz="14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  <a:p>
            <a:pPr algn="l">
              <a:lnSpc>
                <a:spcPct val="130000"/>
              </a:lnSpc>
            </a:pPr>
            <a:r>
              <a:rPr kumimoji="1" sz="14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rhombic CDS</a:t>
            </a:r>
            <a:endParaRPr kumimoji="1" sz="14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22395" y="4066540"/>
            <a:ext cx="1855470" cy="929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sz="14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c) case III:</a:t>
            </a:r>
            <a:r>
              <a:rPr kumimoji="1" lang="en-US" sz="14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 </a:t>
            </a:r>
            <a:endParaRPr kumimoji="1" lang="en-US" sz="14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  <a:p>
            <a:pPr algn="l">
              <a:lnSpc>
                <a:spcPct val="130000"/>
              </a:lnSpc>
            </a:pPr>
            <a:r>
              <a:rPr kumimoji="1" sz="14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linear OCS</a:t>
            </a:r>
            <a:r>
              <a:rPr kumimoji="1" lang="en-US" sz="14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 </a:t>
            </a:r>
            <a:r>
              <a:rPr kumimoji="1" sz="14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linear/hexagonal</a:t>
            </a:r>
            <a:r>
              <a:rPr kumimoji="1" lang="en-US" sz="14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 </a:t>
            </a:r>
            <a:r>
              <a:rPr kumimoji="1" sz="14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CDS</a:t>
            </a:r>
            <a:endParaRPr kumimoji="1" sz="14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87745" y="4066540"/>
            <a:ext cx="1437640" cy="929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sz="14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d) case IV: </a:t>
            </a:r>
            <a:endParaRPr kumimoji="1" sz="14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  <a:p>
            <a:pPr algn="l">
              <a:lnSpc>
                <a:spcPct val="130000"/>
              </a:lnSpc>
            </a:pPr>
            <a:r>
              <a:rPr kumimoji="1" sz="14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hexagonal OCS  hexagonal CDS</a:t>
            </a:r>
            <a:endParaRPr kumimoji="1" sz="14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017510" y="4066540"/>
            <a:ext cx="2251075" cy="929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sz="14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e) case V: </a:t>
            </a:r>
            <a:endParaRPr kumimoji="1" sz="14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  <a:p>
            <a:pPr algn="l">
              <a:lnSpc>
                <a:spcPct val="130000"/>
              </a:lnSpc>
            </a:pPr>
            <a:r>
              <a:rPr kumimoji="1" sz="14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rectangular OCS  rectangular/octagonal</a:t>
            </a:r>
            <a:r>
              <a:rPr kumimoji="1" lang="en-US" sz="14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 </a:t>
            </a:r>
            <a:r>
              <a:rPr kumimoji="1" sz="14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CDS</a:t>
            </a:r>
            <a:endParaRPr kumimoji="1" sz="14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458450" y="4066540"/>
            <a:ext cx="1349375" cy="929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sz="14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f)</a:t>
            </a:r>
            <a:r>
              <a:rPr kumimoji="1" lang="en-US" sz="14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 </a:t>
            </a:r>
            <a:r>
              <a:rPr kumimoji="1" sz="14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case VI: </a:t>
            </a:r>
            <a:endParaRPr kumimoji="1" sz="14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  <a:p>
            <a:pPr algn="l">
              <a:lnSpc>
                <a:spcPct val="130000"/>
              </a:lnSpc>
            </a:pPr>
            <a:r>
              <a:rPr kumimoji="1" sz="14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octagonal</a:t>
            </a:r>
            <a:r>
              <a:rPr kumimoji="1" lang="en-US" sz="14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 </a:t>
            </a:r>
            <a:r>
              <a:rPr kumimoji="1" sz="14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OCS  octagonal CDS</a:t>
            </a:r>
            <a:endParaRPr kumimoji="1" sz="14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05740" y="5227955"/>
            <a:ext cx="6096000" cy="10509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The length of OCS</a:t>
            </a:r>
            <a:r>
              <a:rPr kumimoji="1" lang="en-US" altLang="zh-CN" sz="16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:</a:t>
            </a:r>
            <a:r>
              <a:rPr kumimoji="1" lang="zh-CN" altLang="en-US" sz="16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n </a:t>
            </a:r>
            <a:endParaRPr kumimoji="1" lang="zh-CN" altLang="en-US" sz="16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  <a:p>
            <a:pPr algn="l">
              <a:lnSpc>
                <a:spcPct val="130000"/>
              </a:lnSpc>
            </a:pPr>
            <a:r>
              <a:rPr kumimoji="1" lang="zh-CN" altLang="en-US" sz="1600" dirty="0">
                <a:latin typeface="Source Han Sans SC Normal" panose="020B0400000000000000" pitchFamily="34" charset="-128"/>
                <a:ea typeface="Source Han Sans SC Normal" panose="020B0400000000000000" pitchFamily="34" charset="-128"/>
                <a:sym typeface="+mn-ea"/>
              </a:rPr>
              <a:t>The width of OCS</a:t>
            </a:r>
            <a:r>
              <a:rPr kumimoji="1" lang="en-US" altLang="zh-CN" sz="1600" dirty="0">
                <a:latin typeface="Source Han Sans SC Normal" panose="020B0400000000000000" pitchFamily="34" charset="-128"/>
                <a:ea typeface="Source Han Sans SC Normal" panose="020B0400000000000000" pitchFamily="34" charset="-128"/>
                <a:sym typeface="+mn-ea"/>
              </a:rPr>
              <a:t>:</a:t>
            </a:r>
            <a:r>
              <a:rPr kumimoji="1" lang="zh-CN" altLang="en-US" sz="1600" dirty="0">
                <a:latin typeface="Source Han Sans SC Normal" panose="020B0400000000000000" pitchFamily="34" charset="-128"/>
                <a:ea typeface="Source Han Sans SC Normal" panose="020B0400000000000000" pitchFamily="34" charset="-128"/>
                <a:sym typeface="+mn-ea"/>
              </a:rPr>
              <a:t> m</a:t>
            </a:r>
            <a:endParaRPr kumimoji="1" lang="zh-CN" altLang="en-US" sz="16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  <a:p>
            <a:pPr algn="l">
              <a:lnSpc>
                <a:spcPct val="130000"/>
              </a:lnSpc>
            </a:pPr>
            <a:endParaRPr kumimoji="1" lang="zh-CN" altLang="en-US" sz="16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7" name="矩形 16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23" name="图片 22" descr="图片包含 游戏机, 画, 钟表&#10;&#10;描述已自动生成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3524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endParaRPr kumimoji="1" lang="en-US" altLang="zh-CN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37515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系统模型</a:t>
            </a:r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-</a:t>
            </a:r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卫星覆盖模型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4" name="流程图: 延期 23"/>
          <p:cNvSpPr/>
          <p:nvPr/>
        </p:nvSpPr>
        <p:spPr>
          <a:xfrm flipH="1">
            <a:off x="11644604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12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0555" y="1620520"/>
            <a:ext cx="4732020" cy="495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rcRect t="2169" r="1375"/>
          <a:stretch>
            <a:fillRect/>
          </a:stretch>
        </p:blipFill>
        <p:spPr>
          <a:xfrm>
            <a:off x="1900555" y="2207260"/>
            <a:ext cx="4718685" cy="5441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1190" y="2895600"/>
            <a:ext cx="4731385" cy="1104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6905" y="4025900"/>
            <a:ext cx="4725670" cy="5181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6905" y="4637405"/>
            <a:ext cx="4747895" cy="4343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94205" y="5165090"/>
            <a:ext cx="4725035" cy="54864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36575" y="1005205"/>
            <a:ext cx="6096000" cy="4508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the number of LEO satellites in the CDS</a:t>
            </a:r>
            <a:r>
              <a:rPr kumimoji="1" lang="en-US" altLang="zh-CN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:</a:t>
            </a:r>
            <a:endParaRPr kumimoji="1" lang="en-US" altLang="zh-CN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6575" y="1637665"/>
            <a:ext cx="117094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+mn-ea"/>
              </a:rPr>
              <a:t>case I:</a:t>
            </a:r>
            <a:endParaRPr kumimoji="1" lang="en-US" altLang="zh-CN" dirty="0">
              <a:latin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36575" y="2270760"/>
            <a:ext cx="117094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+mn-ea"/>
              </a:rPr>
              <a:t>case II:</a:t>
            </a:r>
            <a:endParaRPr kumimoji="1" lang="en-US" altLang="zh-CN" dirty="0">
              <a:latin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27685" y="3205480"/>
            <a:ext cx="117094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+mn-ea"/>
              </a:rPr>
              <a:t>case III:</a:t>
            </a:r>
            <a:endParaRPr kumimoji="1" lang="en-US" altLang="zh-CN" dirty="0">
              <a:latin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6575" y="4032250"/>
            <a:ext cx="117094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+mn-ea"/>
              </a:rPr>
              <a:t>case IV:</a:t>
            </a:r>
            <a:endParaRPr kumimoji="1" lang="en-US" altLang="zh-CN" dirty="0">
              <a:latin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27685" y="4598670"/>
            <a:ext cx="117094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+mn-ea"/>
              </a:rPr>
              <a:t>case V:</a:t>
            </a:r>
            <a:endParaRPr kumimoji="1" lang="en-US" altLang="zh-CN" dirty="0">
              <a:latin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27685" y="5165090"/>
            <a:ext cx="117094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+mn-ea"/>
              </a:rPr>
              <a:t>case VI:</a:t>
            </a:r>
            <a:endParaRPr kumimoji="1" lang="en-US" altLang="zh-CN" dirty="0">
              <a:latin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本框 33"/>
              <p:cNvSpPr txBox="1"/>
              <p:nvPr/>
            </p:nvSpPr>
            <p:spPr>
              <a:xfrm>
                <a:off x="7286625" y="3203575"/>
                <a:ext cx="4747895" cy="650240"/>
              </a:xfrm>
              <a:prstGeom prst="rect">
                <a:avLst/>
              </a:prstGeom>
              <a:ln w="12700" cmpd="sng">
                <a:solidFill>
                  <a:schemeClr val="accent1">
                    <a:shade val="50000"/>
                  </a:schemeClr>
                </a:solidFill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 anchor="t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 dirty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 dirty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kumimoji="1" lang="en-US" altLang="zh-CN" sz="1400" i="1" dirty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kumimoji="1" lang="zh-CN" altLang="en-US" sz="1400" dirty="0">
                    <a:latin typeface="Source Han Sans SC Normal" panose="020B0400000000000000" pitchFamily="34" charset="-128"/>
                    <a:ea typeface="Source Han Sans SC Normal" panose="020B0400000000000000" pitchFamily="34" charset="-128"/>
                  </a:rPr>
                  <a:t> is the number</a:t>
                </a:r>
                <a:r>
                  <a:rPr kumimoji="1" lang="en-US" altLang="zh-CN" sz="1400" dirty="0">
                    <a:latin typeface="Source Han Sans SC Normal" panose="020B0400000000000000" pitchFamily="34" charset="-128"/>
                    <a:ea typeface="Source Han Sans SC Normal" panose="020B0400000000000000" pitchFamily="34" charset="-128"/>
                  </a:rPr>
                  <a:t> </a:t>
                </a:r>
                <a:r>
                  <a:rPr kumimoji="1" lang="zh-CN" altLang="en-US" sz="1400" dirty="0">
                    <a:latin typeface="Source Han Sans SC Normal" panose="020B0400000000000000" pitchFamily="34" charset="-128"/>
                    <a:ea typeface="Source Han Sans SC Normal" panose="020B0400000000000000" pitchFamily="34" charset="-128"/>
                  </a:rPr>
                  <a:t>of LEO satellite nodes on the bottom edge of the OCS.</a:t>
                </a:r>
                <a:endParaRPr kumimoji="1" lang="zh-CN" altLang="en-US" sz="1400" dirty="0">
                  <a:latin typeface="Source Han Sans SC Normal" panose="020B0400000000000000" pitchFamily="34" charset="-128"/>
                  <a:ea typeface="Source Han Sans SC Normal" panose="020B0400000000000000" pitchFamily="34" charset="-128"/>
                </a:endParaRPr>
              </a:p>
            </p:txBody>
          </p:sp>
        </mc:Choice>
        <mc:Fallback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625" y="3203575"/>
                <a:ext cx="4747895" cy="650240"/>
              </a:xfrm>
              <a:prstGeom prst="rect">
                <a:avLst/>
              </a:prstGeom>
              <a:blipFill rotWithShape="1">
                <a:blip r:embed="rId11"/>
                <a:stretch>
                  <a:fillRect l="-134" t="-977" r="-134" b="-977"/>
                </a:stretch>
              </a:blipFill>
              <a:ln w="12700" cmpd="sng">
                <a:solidFill>
                  <a:schemeClr val="accent1">
                    <a:shade val="50000"/>
                  </a:schemeClr>
                </a:solidFill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本框 34"/>
              <p:cNvSpPr txBox="1"/>
              <p:nvPr/>
            </p:nvSpPr>
            <p:spPr>
              <a:xfrm>
                <a:off x="7306945" y="4283075"/>
                <a:ext cx="4337685" cy="759460"/>
              </a:xfrm>
              <a:prstGeom prst="rect">
                <a:avLst/>
              </a:prstGeom>
              <a:ln w="12700" cmpd="sng">
                <a:solidFill>
                  <a:schemeClr val="accent1">
                    <a:shade val="50000"/>
                  </a:schemeClr>
                </a:solidFill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 anchor="t">
                <a:noAutofit/>
              </a:bodyPr>
              <a:lstStyle/>
              <a:p>
                <a:pPr algn="l"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 dirty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 dirty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kumimoji="1" lang="en-US" altLang="zh-CN" sz="1400" i="1" dirty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kumimoji="1" lang="zh-CN" altLang="en-US" sz="1400" dirty="0">
                    <a:latin typeface="Source Han Sans SC Normal" panose="020B0400000000000000" pitchFamily="34" charset="-128"/>
                    <a:ea typeface="Source Han Sans SC Normal" panose="020B0400000000000000" pitchFamily="34" charset="-128"/>
                  </a:rPr>
                  <a:t> is the number of LEO satellite nodes on the side</a:t>
                </a:r>
                <a:endParaRPr kumimoji="1" lang="zh-CN" altLang="en-US" sz="1400" dirty="0">
                  <a:latin typeface="Source Han Sans SC Normal" panose="020B0400000000000000" pitchFamily="34" charset="-128"/>
                  <a:ea typeface="Source Han Sans SC Normal" panose="020B0400000000000000" pitchFamily="34" charset="-128"/>
                </a:endParaRPr>
              </a:p>
              <a:p>
                <a:pPr algn="l">
                  <a:lnSpc>
                    <a:spcPct val="130000"/>
                  </a:lnSpc>
                </a:pPr>
                <a:r>
                  <a:rPr kumimoji="1" lang="zh-CN" altLang="en-US" sz="1400" dirty="0">
                    <a:latin typeface="Source Han Sans SC Normal" panose="020B0400000000000000" pitchFamily="34" charset="-128"/>
                    <a:ea typeface="Source Han Sans SC Normal" panose="020B0400000000000000" pitchFamily="34" charset="-128"/>
                  </a:rPr>
                  <a:t>edge of the CDS</a:t>
                </a:r>
                <a:endParaRPr kumimoji="1" lang="zh-CN" altLang="en-US" sz="1400" dirty="0">
                  <a:latin typeface="Source Han Sans SC Normal" panose="020B0400000000000000" pitchFamily="34" charset="-128"/>
                  <a:ea typeface="Source Han Sans SC Normal" panose="020B0400000000000000" pitchFamily="34" charset="-128"/>
                </a:endParaRPr>
              </a:p>
            </p:txBody>
          </p:sp>
        </mc:Choice>
        <mc:Fallback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945" y="4283075"/>
                <a:ext cx="4337685" cy="759460"/>
              </a:xfrm>
              <a:prstGeom prst="rect">
                <a:avLst/>
              </a:prstGeom>
              <a:blipFill rotWithShape="1">
                <a:blip r:embed="rId12"/>
                <a:stretch>
                  <a:fillRect l="-146" t="-836" r="-146" b="-836"/>
                </a:stretch>
              </a:blipFill>
              <a:ln w="12700" cmpd="sng">
                <a:solidFill>
                  <a:schemeClr val="accent1">
                    <a:shade val="50000"/>
                  </a:schemeClr>
                </a:solidFill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接箭头连接符 35"/>
          <p:cNvCxnSpPr>
            <a:stCxn id="34" idx="1"/>
          </p:cNvCxnSpPr>
          <p:nvPr/>
        </p:nvCxnSpPr>
        <p:spPr>
          <a:xfrm flipH="1">
            <a:off x="5541645" y="3528695"/>
            <a:ext cx="1744980" cy="503555"/>
          </a:xfrm>
          <a:prstGeom prst="straightConnector1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35" idx="1"/>
          </p:cNvCxnSpPr>
          <p:nvPr/>
        </p:nvCxnSpPr>
        <p:spPr>
          <a:xfrm flipH="1">
            <a:off x="4759960" y="4662805"/>
            <a:ext cx="2546985" cy="502285"/>
          </a:xfrm>
          <a:prstGeom prst="straightConnector1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569595" y="1570355"/>
            <a:ext cx="6264910" cy="1315085"/>
          </a:xfrm>
          <a:prstGeom prst="rect">
            <a:avLst/>
          </a:prstGeom>
          <a:noFill/>
          <a:ln w="12700" cmpd="sng">
            <a:solidFill>
              <a:srgbClr val="F87768"/>
            </a:solidFill>
            <a:prstDash val="solid"/>
          </a:ln>
        </p:spPr>
        <p:txBody>
          <a:bodyPr wrap="none" rtlCol="0">
            <a:noAutofit/>
          </a:bodyPr>
          <a:lstStyle/>
          <a:p>
            <a:pPr algn="ctr">
              <a:lnSpc>
                <a:spcPct val="130000"/>
              </a:lnSpc>
            </a:pPr>
            <a:endParaRPr kumimoji="1" lang="zh-CN" altLang="en-US" sz="12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27685" y="2980690"/>
            <a:ext cx="6307455" cy="1618615"/>
          </a:xfrm>
          <a:prstGeom prst="rect">
            <a:avLst/>
          </a:prstGeom>
          <a:noFill/>
          <a:ln w="12700" cmpd="sng">
            <a:solidFill>
              <a:srgbClr val="F87768"/>
            </a:solidFill>
            <a:prstDash val="solid"/>
          </a:ln>
        </p:spPr>
        <p:txBody>
          <a:bodyPr wrap="none" rtlCol="0">
            <a:noAutofit/>
          </a:bodyPr>
          <a:lstStyle/>
          <a:p>
            <a:pPr algn="ctr">
              <a:lnSpc>
                <a:spcPct val="130000"/>
              </a:lnSpc>
            </a:pPr>
            <a:endParaRPr kumimoji="1" lang="zh-CN" altLang="en-US" sz="12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28320" y="4695190"/>
            <a:ext cx="6301740" cy="1048385"/>
          </a:xfrm>
          <a:prstGeom prst="rect">
            <a:avLst/>
          </a:prstGeom>
          <a:noFill/>
          <a:ln w="12700" cmpd="sng">
            <a:solidFill>
              <a:srgbClr val="F87768"/>
            </a:solidFill>
            <a:prstDash val="solid"/>
          </a:ln>
        </p:spPr>
        <p:txBody>
          <a:bodyPr wrap="none" rtlCol="0">
            <a:noAutofit/>
          </a:bodyPr>
          <a:lstStyle/>
          <a:p>
            <a:pPr algn="ctr">
              <a:lnSpc>
                <a:spcPct val="130000"/>
              </a:lnSpc>
            </a:pPr>
            <a:endParaRPr kumimoji="1" lang="zh-CN" altLang="en-US" sz="12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4900141" y="1587570"/>
            <a:ext cx="2725420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8000" b="1" dirty="0">
                <a:ln w="47625" cap="rnd">
                  <a:gradFill>
                    <a:gsLst>
                      <a:gs pos="0">
                        <a:srgbClr val="C00000"/>
                      </a:gs>
                      <a:gs pos="70000">
                        <a:srgbClr val="C00000">
                          <a:alpha val="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C00000">
                        <a:alpha val="13000"/>
                      </a:srgbClr>
                    </a:gs>
                    <a:gs pos="70000">
                      <a:srgbClr val="C00000">
                        <a:alpha val="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ea typeface="ZhenyanGB" panose="02010600030101010101" pitchFamily="2" charset="-122"/>
                <a:cs typeface="Arial" panose="020B0604020202020204" pitchFamily="34" charset="0"/>
              </a:rPr>
              <a:t>04</a:t>
            </a:r>
            <a:endParaRPr kumimoji="1" lang="zh-CN" altLang="en-US" sz="18000" b="1" dirty="0">
              <a:ln w="47625" cap="rnd">
                <a:gradFill>
                  <a:gsLst>
                    <a:gs pos="0">
                      <a:srgbClr val="C00000"/>
                    </a:gs>
                    <a:gs pos="70000">
                      <a:srgbClr val="C00000">
                        <a:alpha val="0"/>
                      </a:srgbClr>
                    </a:gs>
                  </a:gsLst>
                  <a:lin ang="5400000" scaled="1"/>
                </a:gradFill>
              </a:ln>
              <a:gradFill>
                <a:gsLst>
                  <a:gs pos="0">
                    <a:srgbClr val="C00000">
                      <a:alpha val="13000"/>
                    </a:srgbClr>
                  </a:gs>
                  <a:gs pos="70000">
                    <a:srgbClr val="C00000">
                      <a:alpha val="0"/>
                    </a:srgbClr>
                  </a:gs>
                </a:gsLst>
                <a:lin ang="5400000" scaled="1"/>
              </a:gradFill>
              <a:latin typeface="Arial" panose="020B0604020202020204" pitchFamily="34" charset="0"/>
              <a:ea typeface="ZhenyanGB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86130" y="3505835"/>
            <a:ext cx="1073150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000" b="1" spc="300" dirty="0">
                <a:gradFill>
                  <a:gsLst>
                    <a:gs pos="0">
                      <a:srgbClr val="C00000"/>
                    </a:gs>
                    <a:gs pos="100000">
                      <a:srgbClr val="F87768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最优</a:t>
            </a:r>
            <a:r>
              <a:rPr kumimoji="1" lang="en-US" altLang="zh-CN" sz="6000" b="1" spc="300" dirty="0">
                <a:gradFill>
                  <a:gsLst>
                    <a:gs pos="0">
                      <a:srgbClr val="C00000"/>
                    </a:gs>
                    <a:gs pos="100000">
                      <a:srgbClr val="F87768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SCN</a:t>
            </a:r>
            <a:r>
              <a:rPr kumimoji="1" lang="zh-CN" altLang="en-US" sz="6000" b="1" spc="300" dirty="0">
                <a:gradFill>
                  <a:gsLst>
                    <a:gs pos="0">
                      <a:srgbClr val="C00000"/>
                    </a:gs>
                    <a:gs pos="100000">
                      <a:srgbClr val="F87768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构造的几何拓扑分析</a:t>
            </a:r>
            <a:endParaRPr kumimoji="1" lang="zh-CN" altLang="zh-CN" sz="2800" b="1" spc="300" dirty="0">
              <a:gradFill>
                <a:gsLst>
                  <a:gs pos="0">
                    <a:srgbClr val="C00000"/>
                  </a:gs>
                  <a:gs pos="100000">
                    <a:srgbClr val="F87768"/>
                  </a:gs>
                </a:gsLst>
                <a:lin ang="5400000" scaled="0"/>
              </a:gra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kumimoji="1" lang="en-US" altLang="zh-CN" sz="2800" b="1" spc="300" dirty="0">
                <a:gradFill>
                  <a:gsLst>
                    <a:gs pos="0">
                      <a:srgbClr val="C00000"/>
                    </a:gs>
                    <a:gs pos="100000">
                      <a:srgbClr val="F87768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 </a:t>
            </a:r>
            <a:endParaRPr kumimoji="1" lang="en-US" altLang="zh-CN" sz="2800" b="1" spc="300" dirty="0">
              <a:gradFill>
                <a:gsLst>
                  <a:gs pos="0">
                    <a:srgbClr val="C00000"/>
                  </a:gs>
                  <a:gs pos="100000">
                    <a:srgbClr val="F87768"/>
                  </a:gs>
                </a:gsLst>
                <a:lin ang="5400000" scaled="0"/>
              </a:gra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流程图: 延期 4"/>
          <p:cNvSpPr/>
          <p:nvPr/>
        </p:nvSpPr>
        <p:spPr>
          <a:xfrm flipH="1">
            <a:off x="11644604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13</a:t>
            </a:r>
            <a:endParaRPr lang="en-US" altLang="zh-C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7" name="矩形 16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23" name="图片 22" descr="图片包含 游戏机, 画, 钟表&#10;&#10;描述已自动生成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3524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endParaRPr kumimoji="1" lang="en-US" altLang="zh-CN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47129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最优</a:t>
            </a:r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SCN</a:t>
            </a:r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构造的几何拓扑分析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流程图: 延期 23"/>
          <p:cNvSpPr/>
          <p:nvPr/>
        </p:nvSpPr>
        <p:spPr>
          <a:xfrm flipH="1">
            <a:off x="11644604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14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527685" y="1741170"/>
                <a:ext cx="5341620" cy="1788795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lstStyle/>
              <a:p>
                <a:pPr algn="l">
                  <a:lnSpc>
                    <a:spcPct val="130000"/>
                  </a:lnSpc>
                </a:pPr>
                <a:r>
                  <a:rPr kumimoji="1" dirty="0">
                    <a:latin typeface="Source Han Sans SC Normal" panose="020B0400000000000000" pitchFamily="34" charset="-128"/>
                    <a:ea typeface="Source Han Sans SC Normal" panose="020B0400000000000000" pitchFamily="34" charset="-128"/>
                  </a:rPr>
                  <a:t>Theorem 1:</a:t>
                </a:r>
                <a:r>
                  <a:rPr kumimoji="1" lang="zh-CN" dirty="0">
                    <a:latin typeface="Source Han Sans SC Normal" panose="020B0400000000000000" pitchFamily="34" charset="-128"/>
                    <a:ea typeface="宋体" panose="02010600030101010101" pitchFamily="2" charset="-122"/>
                  </a:rPr>
                  <a:t>实现</a:t>
                </a:r>
                <a:r>
                  <a:rPr kumimoji="1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非leo卫星层上的最优空间控制网络</a:t>
                </a:r>
                <a:endParaRPr kumimoji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 algn="l">
                  <a:lnSpc>
                    <a:spcPct val="130000"/>
                  </a:lnSpc>
                </a:pPr>
                <a:r>
                  <a:rPr kumimoji="1" lang="zh-CN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当且仅当它满足</a:t>
                </a:r>
                <a:r>
                  <a:rPr kumimoji="1" lang="zh-CN" dirty="0">
                    <a:latin typeface="Source Han Sans SC Normal" panose="020B0400000000000000" pitchFamily="34" charset="-128"/>
                    <a:ea typeface="宋体" panose="02010600030101010101" pitchFamily="2" charset="-122"/>
                  </a:rPr>
                  <a:t>：</a:t>
                </a:r>
                <a:endParaRPr kumimoji="1" lang="zh-CN" dirty="0">
                  <a:latin typeface="Source Han Sans SC Normal" panose="020B0400000000000000" pitchFamily="34" charset="-128"/>
                  <a:ea typeface="宋体" panose="02010600030101010101" pitchFamily="2" charset="-122"/>
                </a:endParaRPr>
              </a:p>
              <a:p>
                <a:pPr algn="l">
                  <a:lnSpc>
                    <a:spcPct val="130000"/>
                  </a:lnSpc>
                </a:pPr>
                <a:endParaRPr kumimoji="1" lang="zh-CN" dirty="0">
                  <a:latin typeface="Source Han Sans SC Normal" panose="020B0400000000000000" pitchFamily="34" charset="-128"/>
                  <a:ea typeface="宋体" panose="02010600030101010101" pitchFamily="2" charset="-122"/>
                </a:endParaRPr>
              </a:p>
              <a:p>
                <a:pPr algn="l"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</a:rPr>
                          <m:t>               </m:t>
                        </m:r>
                        <m:r>
                          <a:rPr kumimoji="1" lang="en-US" altLang="zh-CN" sz="2400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sz="2400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kumimoji="1" lang="en-US" altLang="zh-CN" sz="2400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sz="2400" i="1" dirty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400" i="1" dirty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Cambria Math" panose="02040503050406030204" pitchFamily="18" charset="0"/>
                              </a:rPr>
                              <m:t>𝐽</m:t>
                            </m:r>
                          </m:e>
                          <m:sup>
                            <m:r>
                              <a:rPr kumimoji="1" lang="en-US" altLang="zh-CN" sz="2400" i="1" dirty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kumimoji="1" lang="en-US" altLang="zh-CN" sz="2400" i="1" dirty="0">
                        <a:latin typeface="Cambria Math" panose="02040503050406030204" pitchFamily="18" charset="0"/>
                        <a:ea typeface="宋体" panose="02010600030101010101" pitchFamily="2" charset="-122"/>
                        <a:cs typeface="Cambria Math" panose="02040503050406030204" pitchFamily="18" charset="0"/>
                      </a:rPr>
                      <m:t>|</m:t>
                    </m:r>
                    <m:r>
                      <a:rPr kumimoji="1" lang="en-US" altLang="zh-CN" sz="2400" i="1" dirty="0">
                        <a:latin typeface="Cambria Math" panose="02040503050406030204" pitchFamily="18" charset="0"/>
                        <a:ea typeface="宋体" panose="02010600030101010101" pitchFamily="2" charset="-122"/>
                        <a:cs typeface="Cambria Math" panose="02040503050406030204" pitchFamily="18" charset="0"/>
                      </a:rPr>
                      <m:t>𝐺𝐶𝐷</m:t>
                    </m:r>
                    <m:d>
                      <m:dPr>
                        <m:ctrlPr>
                          <a:rPr kumimoji="1" lang="en-US" altLang="zh-CN" sz="2400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sz="2400" i="1" dirty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400" i="1" dirty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kumimoji="1" lang="en-US" altLang="zh-CN" sz="2400" i="1" dirty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kumimoji="1" lang="en-US" altLang="zh-CN" sz="2400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kumimoji="1" lang="en-US" altLang="zh-CN" sz="2400" i="1" dirty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400" i="1" dirty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kumimoji="1" lang="en-US" altLang="zh-CN" sz="2400" i="1" dirty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kumimoji="1" lang="en-US" altLang="zh-CN" sz="2400" dirty="0">
                    <a:latin typeface="Source Han Sans SC Normal" panose="020B0400000000000000" pitchFamily="34" charset="-128"/>
                    <a:ea typeface="宋体" panose="02010600030101010101" pitchFamily="2" charset="-122"/>
                  </a:rPr>
                  <a:t>,           (8)</a:t>
                </a:r>
                <a:endParaRPr kumimoji="1" lang="en-US" altLang="zh-CN" sz="2400" dirty="0">
                  <a:latin typeface="Source Han Sans SC Normal" panose="020B0400000000000000" pitchFamily="34" charset="-128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685" y="1741170"/>
                <a:ext cx="5341620" cy="178879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610235" y="1096010"/>
            <a:ext cx="375285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dirty="0">
                <a:latin typeface="+mn-ea"/>
              </a:rPr>
              <a:t>A. Point-Shaped OCS</a:t>
            </a:r>
            <a:endParaRPr kumimoji="1" dirty="0">
              <a:latin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527685" y="3481705"/>
                <a:ext cx="5220335" cy="9302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r>
                  <a:rPr kumimoji="1" lang="zh-CN" altLang="en-US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构建最优空间控制网络所需的非leo卫星数量为：</a:t>
                </a:r>
                <a:endParaRPr kumimoji="1"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 algn="l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i="1" dirty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i="1" dirty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kumimoji="1" lang="en-US" altLang="zh-CN" sz="2400" i="1" dirty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sz="2400" i="1" dirty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i="1" dirty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kumimoji="1" lang="en-US" altLang="zh-CN" sz="2400" i="1" dirty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kumimoji="1" lang="en-US" altLang="zh-CN" sz="2400" i="1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kumimoji="1" lang="en-US" altLang="zh-CN" sz="2400" i="1" dirty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 dirty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zh-CN" sz="2400" i="1" dirty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i="1" dirty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sz="2400" i="1" dirty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i="1" dirty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p>
                              <m:r>
                                <a:rPr kumimoji="1" lang="en-US" altLang="zh-CN" sz="2400" i="1" dirty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en-US" altLang="zh-CN" sz="2400" i="1" dirty="0">
                  <a:latin typeface="Cambria Math" panose="02040503050406030204" pitchFamily="18" charset="0"/>
                  <a:ea typeface="宋体" panose="02010600030101010101" pitchFamily="2" charset="-122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685" y="3481705"/>
                <a:ext cx="5220335" cy="9302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8670" y="1640840"/>
            <a:ext cx="6003290" cy="282130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530850" y="4478655"/>
            <a:ext cx="6510020" cy="3708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sz="14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 Illustration of the optimal SCN and LEO layer configurations</a:t>
            </a:r>
            <a:r>
              <a:rPr kumimoji="1" lang="en-US" altLang="zh-CN" sz="14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  in  a 5×5 torus lattice</a:t>
            </a:r>
            <a:endParaRPr kumimoji="1" lang="en-US" altLang="zh-CN" sz="14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7" name="矩形 16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23" name="图片 22" descr="图片包含 游戏机, 画, 钟表&#10;&#10;描述已自动生成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3524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endParaRPr kumimoji="1" lang="en-US" altLang="zh-CN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47129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最优</a:t>
            </a:r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SCN</a:t>
            </a:r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构造的几何拓扑分析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流程图: 延期 23"/>
          <p:cNvSpPr/>
          <p:nvPr/>
        </p:nvSpPr>
        <p:spPr>
          <a:xfrm flipH="1">
            <a:off x="11644604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15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27685" y="1448435"/>
            <a:ext cx="5341620" cy="11703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zh-CN" dirty="0"/>
              <a:t>两个关键问题：</a:t>
            </a:r>
            <a:r>
              <a:rPr kumimoji="1" dirty="0"/>
              <a:t>一个是</a:t>
            </a:r>
            <a:r>
              <a:rPr kumimoji="1" lang="en-US" dirty="0"/>
              <a:t>C</a:t>
            </a:r>
            <a:r>
              <a:rPr kumimoji="1" dirty="0"/>
              <a:t>0、C1和C2控制器之间的位置关系，另一个是其他控制器的嵌入和扩展。</a:t>
            </a:r>
            <a:endParaRPr kumimoji="1" dirty="0"/>
          </a:p>
          <a:p>
            <a:pPr algn="l">
              <a:lnSpc>
                <a:spcPct val="130000"/>
              </a:lnSpc>
            </a:pPr>
            <a:r>
              <a:rPr kumimoji="1" dirty="0"/>
              <a:t>1) Positional Relationships:</a:t>
            </a:r>
            <a:endParaRPr kumimoji="1" dirty="0"/>
          </a:p>
        </p:txBody>
      </p:sp>
      <p:sp>
        <p:nvSpPr>
          <p:cNvPr id="9" name="文本框 8"/>
          <p:cNvSpPr txBox="1"/>
          <p:nvPr/>
        </p:nvSpPr>
        <p:spPr>
          <a:xfrm>
            <a:off x="610235" y="918845"/>
            <a:ext cx="375285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dirty="0">
                <a:latin typeface="+mn-ea"/>
              </a:rPr>
              <a:t>B. Line-Shaped OCS</a:t>
            </a:r>
            <a:endParaRPr kumimoji="1" dirty="0">
              <a:latin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0235" y="5690870"/>
            <a:ext cx="6510020" cy="730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zh-CN" sz="16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(</a:t>
            </a:r>
            <a:r>
              <a:rPr kumimoji="1" sz="1600" dirty="0">
                <a:latin typeface="Source Han Sans SC Normal" panose="020B0400000000000000" pitchFamily="34" charset="-128"/>
                <a:ea typeface="Source Han Sans SC Normal" panose="020B0400000000000000" pitchFamily="34" charset="-128"/>
                <a:sym typeface="+mn-ea"/>
              </a:rPr>
              <a:t>a)</a:t>
            </a:r>
            <a:r>
              <a:rPr kumimoji="1" lang="en-US" sz="1600" dirty="0">
                <a:latin typeface="Source Han Sans SC Normal" panose="020B0400000000000000" pitchFamily="34" charset="-128"/>
                <a:ea typeface="Source Han Sans SC Normal" panose="020B0400000000000000" pitchFamily="34" charset="-128"/>
                <a:sym typeface="+mn-ea"/>
              </a:rPr>
              <a:t> </a:t>
            </a:r>
            <a:r>
              <a:rPr kumimoji="1" sz="16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Illustration of placement methods of non-LEO satellite controllers</a:t>
            </a:r>
            <a:endParaRPr kumimoji="1" sz="16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  <a:p>
            <a:pPr algn="l">
              <a:lnSpc>
                <a:spcPct val="130000"/>
              </a:lnSpc>
            </a:pPr>
            <a:r>
              <a:rPr kumimoji="1" lang="en-US" sz="16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(b) </a:t>
            </a:r>
            <a:r>
              <a:rPr kumimoji="1" sz="16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a</a:t>
            </a:r>
            <a:r>
              <a:rPr kumimoji="1" lang="en-US" sz="16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 </a:t>
            </a:r>
            <a:r>
              <a:rPr kumimoji="1" sz="16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possible positional relationship and the existing gap when r1 ⊥ r2</a:t>
            </a:r>
            <a:endParaRPr kumimoji="1" sz="16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35" y="2648585"/>
            <a:ext cx="6814820" cy="303911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891145" y="4357370"/>
            <a:ext cx="4239895" cy="711835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 rtlCol="0" anchor="t">
            <a:no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Lemma 2: The positional relationship between hexagonal</a:t>
            </a:r>
            <a:r>
              <a:rPr kumimoji="1" lang="en-US" altLang="zh-CN" sz="16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 </a:t>
            </a:r>
            <a:r>
              <a:rPr kumimoji="1" lang="zh-CN" altLang="en-US" sz="16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CDSs of C1 and C2 is adjacent.</a:t>
            </a:r>
            <a:endParaRPr kumimoji="1" lang="zh-CN" altLang="en-US" sz="16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7872730" y="3318510"/>
                <a:ext cx="4258310" cy="521970"/>
              </a:xfrm>
              <a:prstGeom prst="rect">
                <a:avLst/>
              </a:prstGeom>
              <a:noFill/>
              <a:ln w="15875" cmpd="sng">
                <a:solidFill>
                  <a:schemeClr val="accent1">
                    <a:shade val="50000"/>
                  </a:schemeClr>
                </a:solidFill>
                <a:prstDash val="sysDot"/>
              </a:ln>
            </p:spPr>
            <p:txBody>
              <a:bodyPr wrap="none" rtlCol="0">
                <a:noAutofit/>
              </a:bodyPr>
              <a:lstStyle/>
              <a:p>
                <a:pPr algn="l">
                  <a:lnSpc>
                    <a:spcPct val="130000"/>
                  </a:lnSpc>
                </a:pPr>
                <a:r>
                  <a:rPr kumimoji="1" lang="zh-CN" altLang="en-US" sz="1600" dirty="0">
                    <a:latin typeface="Source Han Sans SC Normal" panose="020B0400000000000000" pitchFamily="34" charset="-128"/>
                    <a:ea typeface="Source Han Sans SC Normal" panose="020B0400000000000000" pitchFamily="34" charset="-128"/>
                    <a:sym typeface="+mn-ea"/>
                  </a:rPr>
                  <a:t>Lemma 1: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kumimoji="1" lang="en-US" altLang="zh-CN" i="1" dirty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  <a:cs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  <a:cs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i="1" dirty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Cambria Math" panose="02040503050406030204" pitchFamily="18" charset="0"/>
                          </a:rPr>
                          <m:t>，</m:t>
                        </m:r>
                        <m:sSub>
                          <m:sSub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  <a:cs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  <a:cs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1" lang="en-US" altLang="zh-CN" i="1" dirty="0">
                        <a:latin typeface="Cambria Math" panose="02040503050406030204" pitchFamily="18" charset="0"/>
                        <a:ea typeface="Source Han Sans SC Normal" panose="020B0400000000000000" pitchFamily="34" charset="-128"/>
                        <a:cs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kumimoji="1" lang="en-US" altLang="zh-CN" i="1" dirty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 dirty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kumimoji="1" lang="en-US" altLang="zh-CN" i="1" dirty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kumimoji="1" lang="en-US" altLang="zh-CN" sz="1200" i="1" dirty="0">
                  <a:latin typeface="Cambria Math" panose="02040503050406030204" pitchFamily="18" charset="0"/>
                  <a:ea typeface="Source Han Sans SC Normal" panose="020B0400000000000000" pitchFamily="34" charset="-128"/>
                  <a:cs typeface="Cambria Math" panose="02040503050406030204" pitchFamily="18" charset="0"/>
                </a:endParaRPr>
              </a:p>
              <a:p>
                <a:pPr algn="ctr">
                  <a:lnSpc>
                    <a:spcPct val="130000"/>
                  </a:lnSpc>
                </a:pPr>
                <a:endParaRPr kumimoji="1" lang="zh-CN" altLang="en-US" sz="1200" dirty="0">
                  <a:latin typeface="Source Han Sans SC Normal" panose="020B0400000000000000" pitchFamily="34" charset="-128"/>
                  <a:ea typeface="Source Han Sans SC Normal" panose="020B0400000000000000" pitchFamily="34" charset="-128"/>
                </a:endParaRPr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730" y="3318510"/>
                <a:ext cx="4258310" cy="521970"/>
              </a:xfrm>
              <a:prstGeom prst="rect">
                <a:avLst/>
              </a:prstGeom>
              <a:blipFill rotWithShape="1">
                <a:blip r:embed="rId6"/>
                <a:stretch>
                  <a:fillRect l="-194" t="-1582" r="-179" b="-51582"/>
                </a:stretch>
              </a:blipFill>
              <a:ln w="15875" cmpd="sng">
                <a:solidFill>
                  <a:schemeClr val="accent1">
                    <a:shade val="50000"/>
                  </a:schemeClr>
                </a:solidFill>
                <a:prstDash val="sysDot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接箭头连接符 31"/>
          <p:cNvCxnSpPr>
            <a:stCxn id="3" idx="3"/>
            <a:endCxn id="25" idx="1"/>
          </p:cNvCxnSpPr>
          <p:nvPr/>
        </p:nvCxnSpPr>
        <p:spPr>
          <a:xfrm flipV="1">
            <a:off x="7425055" y="3579495"/>
            <a:ext cx="447675" cy="5886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3" idx="3"/>
            <a:endCxn id="12" idx="1"/>
          </p:cNvCxnSpPr>
          <p:nvPr/>
        </p:nvCxnSpPr>
        <p:spPr>
          <a:xfrm>
            <a:off x="7425055" y="4168140"/>
            <a:ext cx="466090" cy="545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7" name="矩形 16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23" name="图片 22" descr="图片包含 游戏机, 画, 钟表&#10;&#10;描述已自动生成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3524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endParaRPr kumimoji="1" lang="en-US" altLang="zh-CN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47129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最优</a:t>
            </a:r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SCN</a:t>
            </a:r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构造的几何拓扑分析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流程图: 延期 23"/>
          <p:cNvSpPr/>
          <p:nvPr/>
        </p:nvSpPr>
        <p:spPr>
          <a:xfrm flipH="1">
            <a:off x="11644604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16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10235" y="1005205"/>
            <a:ext cx="375285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dirty="0">
                <a:latin typeface="+mn-ea"/>
              </a:rPr>
              <a:t>B. Line-Shaped OCS</a:t>
            </a:r>
            <a:endParaRPr kumimoji="1" dirty="0">
              <a:latin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27685" y="4504690"/>
            <a:ext cx="4108450" cy="730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zh-CN" sz="16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(</a:t>
            </a:r>
            <a:r>
              <a:rPr kumimoji="1" sz="1600" dirty="0">
                <a:latin typeface="Source Han Sans SC Normal" panose="020B0400000000000000" pitchFamily="34" charset="-128"/>
                <a:ea typeface="Source Han Sans SC Normal" panose="020B0400000000000000" pitchFamily="34" charset="-128"/>
                <a:sym typeface="+mn-ea"/>
              </a:rPr>
              <a:t>a)</a:t>
            </a:r>
            <a:r>
              <a:rPr kumimoji="1" lang="en-US" sz="1600" dirty="0">
                <a:latin typeface="Source Han Sans SC Normal" panose="020B0400000000000000" pitchFamily="34" charset="-128"/>
                <a:ea typeface="Source Han Sans SC Normal" panose="020B0400000000000000" pitchFamily="34" charset="-128"/>
                <a:sym typeface="+mn-ea"/>
              </a:rPr>
              <a:t> </a:t>
            </a:r>
            <a:r>
              <a:rPr kumimoji="1" sz="16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Illustration of positional relationships for non-LEO satellite coverage</a:t>
            </a:r>
            <a:r>
              <a:rPr kumimoji="1" lang="en-US" sz="16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 </a:t>
            </a:r>
            <a:r>
              <a:rPr kumimoji="1" sz="16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of case III</a:t>
            </a:r>
            <a:endParaRPr kumimoji="1" sz="16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735830" y="1648460"/>
            <a:ext cx="2790190" cy="3183255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 rtlCol="0" anchor="t">
            <a:no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Lemma 3: For the line-shaped OCS with hexagonal</a:t>
            </a:r>
            <a:r>
              <a:rPr kumimoji="1" lang="en-US" altLang="zh-CN" sz="16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 </a:t>
            </a:r>
            <a:r>
              <a:rPr kumimoji="1" lang="zh-CN" altLang="en-US" sz="16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CDS,</a:t>
            </a:r>
            <a:endParaRPr kumimoji="1" lang="zh-CN" altLang="en-US" sz="16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  <a:p>
            <a:pPr algn="l">
              <a:lnSpc>
                <a:spcPct val="130000"/>
              </a:lnSpc>
            </a:pPr>
            <a:r>
              <a:rPr kumimoji="1" lang="zh-CN" altLang="en-US" sz="1600" dirty="0">
                <a:highlight>
                  <a:srgbClr val="FFFF00"/>
                </a:highlight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when n = 2</a:t>
            </a:r>
            <a:r>
              <a:rPr kumimoji="1" lang="zh-CN" altLang="en-US" sz="16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, the controller C0, C1, and C2 have J positional</a:t>
            </a:r>
            <a:r>
              <a:rPr kumimoji="1" lang="en-US" altLang="zh-CN" sz="16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 relationships renumbered as case i = 1,...,J; </a:t>
            </a:r>
            <a:endParaRPr kumimoji="1" lang="en-US" altLang="zh-CN" sz="16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  <a:p>
            <a:pPr algn="l">
              <a:lnSpc>
                <a:spcPct val="130000"/>
              </a:lnSpc>
            </a:pPr>
            <a:r>
              <a:rPr kumimoji="1" lang="en-US" altLang="zh-CN" sz="1600" dirty="0">
                <a:highlight>
                  <a:srgbClr val="FFFF00"/>
                </a:highlight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when n &gt; 2</a:t>
            </a:r>
            <a:r>
              <a:rPr kumimoji="1" lang="en-US" altLang="zh-CN" sz="16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, they have only one positional relationship renumbered as case i = 1.</a:t>
            </a:r>
            <a:endParaRPr kumimoji="1" lang="en-US" altLang="zh-CN" sz="16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cxnSp>
        <p:nvCxnSpPr>
          <p:cNvPr id="34" name="直接箭头连接符 33"/>
          <p:cNvCxnSpPr/>
          <p:nvPr/>
        </p:nvCxnSpPr>
        <p:spPr>
          <a:xfrm>
            <a:off x="4108450" y="2920365"/>
            <a:ext cx="6273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7814945" y="2054225"/>
            <a:ext cx="4219575" cy="6483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通过这些引理，可以通过相位差进一步推导出相邻控制器之间距离间隔的结论：</a:t>
            </a:r>
            <a:endParaRPr kumimoji="1"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5"/>
          <a:srcRect l="7987"/>
          <a:stretch>
            <a:fillRect/>
          </a:stretch>
        </p:blipFill>
        <p:spPr>
          <a:xfrm>
            <a:off x="7704455" y="2992120"/>
            <a:ext cx="4440555" cy="161163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235" y="1546860"/>
            <a:ext cx="3521075" cy="29654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7" name="矩形 16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23" name="图片 22" descr="图片包含 游戏机, 画, 钟表&#10;&#10;描述已自动生成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3524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endParaRPr kumimoji="1" lang="en-US" altLang="zh-CN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47129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最优</a:t>
            </a:r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SCN</a:t>
            </a:r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构造的几何拓扑分析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流程图: 延期 23"/>
          <p:cNvSpPr/>
          <p:nvPr/>
        </p:nvSpPr>
        <p:spPr>
          <a:xfrm flipH="1">
            <a:off x="11644604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17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10235" y="1096010"/>
            <a:ext cx="375285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dirty="0">
                <a:latin typeface="+mn-ea"/>
              </a:rPr>
              <a:t>B. Line-Shaped OCS</a:t>
            </a:r>
            <a:endParaRPr kumimoji="1" dirty="0"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0235" y="4625340"/>
            <a:ext cx="4473575" cy="410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b) individual positional relationship</a:t>
            </a:r>
            <a:r>
              <a:rPr kumimoji="1" lang="en-US" altLang="zh-CN" sz="16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 </a:t>
            </a:r>
            <a:r>
              <a:rPr kumimoji="1" lang="zh-CN" altLang="en-US" sz="16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when n &gt; 2</a:t>
            </a:r>
            <a:endParaRPr kumimoji="1" lang="zh-CN" altLang="en-US" sz="16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72430" y="4625340"/>
            <a:ext cx="6096000" cy="410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 c) the variation of J possible positional relationships when</a:t>
            </a:r>
            <a:r>
              <a:rPr kumimoji="1" lang="en-US" altLang="zh-CN" sz="16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 </a:t>
            </a:r>
            <a:r>
              <a:rPr kumimoji="1" lang="zh-CN" altLang="en-US" sz="16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n = 2</a:t>
            </a:r>
            <a:r>
              <a:rPr kumimoji="1" lang="zh-CN" altLang="en-US" sz="12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.</a:t>
            </a:r>
            <a:endParaRPr kumimoji="1" lang="zh-CN" altLang="en-US" sz="12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35" y="1743710"/>
            <a:ext cx="3738880" cy="27819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1195" y="1792605"/>
            <a:ext cx="7553325" cy="27120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7" name="矩形 16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23" name="图片 22" descr="图片包含 游戏机, 画, 钟表&#10;&#10;描述已自动生成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3524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endParaRPr kumimoji="1" lang="en-US" altLang="zh-CN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47129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最优</a:t>
            </a:r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SCN</a:t>
            </a:r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构造的几何拓扑分析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流程图: 延期 23"/>
          <p:cNvSpPr/>
          <p:nvPr/>
        </p:nvSpPr>
        <p:spPr>
          <a:xfrm flipH="1">
            <a:off x="11644604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18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10235" y="836295"/>
            <a:ext cx="375285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dirty="0">
                <a:latin typeface="+mn-ea"/>
              </a:rPr>
              <a:t>B. Line-Shaped OCS</a:t>
            </a:r>
            <a:endParaRPr kumimoji="1" dirty="0"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0235" y="1287145"/>
            <a:ext cx="6096000" cy="410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2) Embedding and Extension of Other Controllers:</a:t>
            </a:r>
            <a:endParaRPr kumimoji="1" lang="zh-CN" altLang="en-US" sz="16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35" y="1697990"/>
            <a:ext cx="8957310" cy="30962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9600" y="4773295"/>
            <a:ext cx="11262360" cy="3708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sz="14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案例III的子区域和最优</a:t>
            </a:r>
            <a:r>
              <a:rPr kumimoji="1" lang="en-US" altLang="zh-CN" sz="14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SCN</a:t>
            </a:r>
            <a:r>
              <a:rPr kumimoji="1" lang="zh-CN" altLang="en-US" sz="14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和LEO层配置的说明</a:t>
            </a:r>
            <a:r>
              <a:rPr kumimoji="1" lang="en-US" altLang="zh-CN" sz="14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a)</a:t>
            </a:r>
            <a:r>
              <a:rPr kumimoji="1" lang="zh-CN" altLang="en-US" sz="14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n = 2, J = 4, and i = 2</a:t>
            </a:r>
            <a:r>
              <a:rPr kumimoji="1" lang="en-US" altLang="zh-CN" sz="14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,b) n = 3, J = 1, and i = 1, and c) n = 2, J = 3, and i = 3</a:t>
            </a:r>
            <a:endParaRPr kumimoji="1" lang="en-US" altLang="zh-CN" sz="14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610235" y="5144135"/>
                <a:ext cx="9727565" cy="1299210"/>
              </a:xfrm>
              <a:prstGeom prst="rect">
                <a:avLst/>
              </a:prstGeom>
              <a:noFill/>
              <a:ln w="12700" cmpd="sng">
                <a:solidFill>
                  <a:schemeClr val="accent1">
                    <a:shade val="50000"/>
                  </a:schemeClr>
                </a:solidFill>
                <a:prstDash val="solid"/>
              </a:ln>
            </p:spPr>
            <p:txBody>
              <a:bodyPr wrap="square" rtlCol="0" anchor="t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r>
                  <a:rPr kumimoji="1" lang="zh-CN" altLang="en-US" sz="1400" dirty="0">
                    <a:latin typeface="Source Han Sans SC Normal" panose="020B0400000000000000" pitchFamily="34" charset="-128"/>
                    <a:ea typeface="Source Han Sans SC Normal" panose="020B0400000000000000" pitchFamily="34" charset="-128"/>
                  </a:rPr>
                  <a:t>Theorem 2:</a:t>
                </a:r>
                <a:endParaRPr kumimoji="1" lang="zh-CN" altLang="en-US" sz="1400" dirty="0">
                  <a:latin typeface="Source Han Sans SC Normal" panose="020B0400000000000000" pitchFamily="34" charset="-128"/>
                  <a:ea typeface="Source Han Sans SC Normal" panose="020B0400000000000000" pitchFamily="34" charset="-128"/>
                </a:endParaRPr>
              </a:p>
              <a:p>
                <a:pPr algn="l">
                  <a:lnSpc>
                    <a:spcPct val="130000"/>
                  </a:lnSpc>
                </a:pPr>
                <a:r>
                  <a:rPr kumimoji="1" lang="zh-CN" altLang="en-US" sz="1600" dirty="0">
                    <a:latin typeface="Source Han Sans SC Normal" panose="020B0400000000000000" pitchFamily="34" charset="-128"/>
                    <a:ea typeface="Source Han Sans SC Normal" panose="020B0400000000000000" pitchFamily="34" charset="-128"/>
                  </a:rPr>
                  <a:t>1) When J = 1,The number of the non-LEO satellites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 dirty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 dirty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kumimoji="1" lang="en-US" altLang="zh-CN" sz="1600" i="1" dirty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600" i="1" dirty="0">
                        <a:latin typeface="Cambria Math" panose="02040503050406030204" pitchFamily="18" charset="0"/>
                        <a:ea typeface="Source Han Sans SC Normal" panose="020B0400000000000000" pitchFamily="34" charset="-128"/>
                        <a:cs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kumimoji="1" lang="en-US" altLang="zh-CN" sz="1600" i="1" dirty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 dirty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kumimoji="1" lang="en-US" altLang="zh-CN" sz="1600" i="1" dirty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1600" dirty="0">
                    <a:latin typeface="Source Han Sans SC Normal" panose="020B0400000000000000" pitchFamily="34" charset="-128"/>
                    <a:ea typeface="Source Han Sans SC Normal" panose="020B0400000000000000" pitchFamily="34" charset="-128"/>
                  </a:rPr>
                  <a:t>.</a:t>
                </a:r>
                <a:endParaRPr kumimoji="1" lang="zh-CN" altLang="en-US" sz="1600" dirty="0">
                  <a:latin typeface="Source Han Sans SC Normal" panose="020B0400000000000000" pitchFamily="34" charset="-128"/>
                  <a:ea typeface="Source Han Sans SC Normal" panose="020B0400000000000000" pitchFamily="34" charset="-128"/>
                </a:endParaRPr>
              </a:p>
              <a:p>
                <a:pPr algn="l">
                  <a:lnSpc>
                    <a:spcPct val="130000"/>
                  </a:lnSpc>
                </a:pPr>
                <a:r>
                  <a:rPr kumimoji="1" lang="zh-CN" altLang="en-US" sz="1600" dirty="0">
                    <a:latin typeface="Source Han Sans SC Normal" panose="020B0400000000000000" pitchFamily="34" charset="-128"/>
                    <a:ea typeface="Source Han Sans SC Normal" panose="020B0400000000000000" pitchFamily="34" charset="-128"/>
                  </a:rPr>
                  <a:t>2) When J &gt; 1</a:t>
                </a:r>
                <a:r>
                  <a:rPr kumimoji="1" lang="en-US" altLang="zh-CN" sz="1600" dirty="0">
                    <a:latin typeface="Source Han Sans SC Normal" panose="020B0400000000000000" pitchFamily="34" charset="-128"/>
                    <a:ea typeface="Source Han Sans SC Normal" panose="020B0400000000000000" pitchFamily="34" charset="-128"/>
                  </a:rPr>
                  <a:t>,</a:t>
                </a:r>
                <a:r>
                  <a:rPr kumimoji="1" lang="zh-CN" altLang="en-US" sz="1600" dirty="0">
                    <a:latin typeface="Source Han Sans SC Normal" panose="020B0400000000000000" pitchFamily="34" charset="-128"/>
                    <a:ea typeface="Source Han Sans SC Normal" panose="020B0400000000000000" pitchFamily="34" charset="-128"/>
                  </a:rPr>
                  <a:t>The number of non-LEO satellite controllers is: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sz="1600" i="1" dirty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zh-CN" sz="1600" i="1" dirty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1600" i="1" dirty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  <a:cs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kumimoji="1" lang="en-US" altLang="zh-CN" sz="1600" i="1" dirty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  <a:cs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kumimoji="1" lang="en-US" altLang="zh-CN" sz="1600" i="1" dirty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kumimoji="1" lang="en-US" altLang="zh-CN" sz="1600" i="1" dirty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1600" i="1" dirty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  <a:cs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kumimoji="1" lang="en-US" altLang="zh-CN" sz="1600" i="1" dirty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  <a:cs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kumimoji="1" lang="en-US" altLang="zh-CN" sz="1600" i="1" dirty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i="1" dirty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  <a:cs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kumimoji="1" lang="en-US" altLang="zh-CN" sz="1600" i="1" dirty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  <a:cs typeface="Cambria Math" panose="02040503050406030204" pitchFamily="18" charset="0"/>
                              </a:rPr>
                              <m:t>𝐼𝐼𝐼</m:t>
                            </m:r>
                          </m:sub>
                        </m:sSub>
                        <m:r>
                          <a:rPr kumimoji="1" lang="en-US" altLang="zh-CN" sz="1600" i="1" dirty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1600" i="1" dirty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Cambria Math" panose="02040503050406030204" pitchFamily="18" charset="0"/>
                          </a:rPr>
                          <m:t>𝐽</m:t>
                        </m:r>
                        <m:r>
                          <a:rPr kumimoji="1" lang="en-US" altLang="zh-CN" sz="1600" i="1" dirty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kumimoji="1" lang="en-US" altLang="zh-CN" sz="1600" i="1" dirty="0">
                        <a:latin typeface="Cambria Math" panose="02040503050406030204" pitchFamily="18" charset="0"/>
                        <a:ea typeface="Source Han Sans SC Normal" panose="020B0400000000000000" pitchFamily="34" charset="-128"/>
                        <a:cs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kumimoji="1" lang="en-US" altLang="zh-CN" sz="1600" i="1" dirty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sz="1600" i="1" dirty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  <a:cs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1" lang="en-US" altLang="zh-CN" sz="1600" i="1" dirty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  <a:cs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kumimoji="1" lang="en-US" altLang="zh-CN" sz="1600" i="1" dirty="0">
                                    <a:latin typeface="Cambria Math" panose="02040503050406030204" pitchFamily="18" charset="0"/>
                                    <a:ea typeface="Source Han Sans SC Normal" panose="020B0400000000000000" pitchFamily="34" charset="-128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i="1" dirty="0">
                                    <a:latin typeface="Cambria Math" panose="02040503050406030204" pitchFamily="18" charset="0"/>
                                    <a:ea typeface="Source Han Sans SC Normal" panose="020B0400000000000000" pitchFamily="34" charset="-128"/>
                                    <a:cs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kumimoji="1" lang="en-US" altLang="zh-CN" sz="1600" i="1" dirty="0">
                                    <a:latin typeface="Cambria Math" panose="02040503050406030204" pitchFamily="18" charset="0"/>
                                    <a:ea typeface="Source Han Sans SC Normal" panose="020B0400000000000000" pitchFamily="34" charset="-128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CN" sz="1600" i="1" dirty="0">
                                    <a:latin typeface="Cambria Math" panose="02040503050406030204" pitchFamily="18" charset="0"/>
                                    <a:ea typeface="Source Han Sans SC Normal" panose="020B0400000000000000" pitchFamily="34" charset="-128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i="1" dirty="0">
                                    <a:latin typeface="Cambria Math" panose="02040503050406030204" pitchFamily="18" charset="0"/>
                                    <a:ea typeface="Source Han Sans SC Normal" panose="020B0400000000000000" pitchFamily="34" charset="-128"/>
                                    <a:cs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kumimoji="1" lang="en-US" altLang="zh-CN" sz="1600" i="1" dirty="0">
                                    <a:latin typeface="Cambria Math" panose="02040503050406030204" pitchFamily="18" charset="0"/>
                                    <a:ea typeface="Source Han Sans SC Normal" panose="020B0400000000000000" pitchFamily="34" charset="-128"/>
                                    <a:cs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1" lang="en-US" altLang="zh-CN" sz="1600" i="1" dirty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  <a:cs typeface="Cambria Math" panose="02040503050406030204" pitchFamily="18" charset="0"/>
                              </a:rPr>
                              <m:t>                                 </m:t>
                            </m:r>
                            <m:r>
                              <a:rPr kumimoji="1" lang="en-US" altLang="zh-CN" sz="1600" i="1" dirty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  <a:cs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CN" sz="1600" i="1" dirty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  <a:cs typeface="Cambria Math" panose="02040503050406030204" pitchFamily="18" charset="0"/>
                              </a:rPr>
                              <m:t>=</m:t>
                            </m:r>
                            <m:r>
                              <a:rPr kumimoji="1" lang="en-US" altLang="zh-CN" sz="1600" i="1" dirty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  <a:cs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1" lang="en-US" altLang="zh-CN" sz="1600" i="1" dirty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  <a:cs typeface="Cambria Math" panose="02040503050406030204" pitchFamily="18" charset="0"/>
                              </a:rPr>
                              <m:t>;</m:t>
                            </m:r>
                          </m:e>
                          <m:e>
                            <m:r>
                              <a:rPr kumimoji="1" lang="en-US" altLang="zh-CN" sz="1600" i="1" dirty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  <a:cs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1" lang="en-US" altLang="zh-CN" sz="1600" i="1" dirty="0">
                                    <a:latin typeface="Cambria Math" panose="02040503050406030204" pitchFamily="18" charset="0"/>
                                    <a:ea typeface="Source Han Sans SC Normal" panose="020B0400000000000000" pitchFamily="34" charset="-128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i="1" dirty="0">
                                    <a:latin typeface="Cambria Math" panose="02040503050406030204" pitchFamily="18" charset="0"/>
                                    <a:ea typeface="Source Han Sans SC Normal" panose="020B0400000000000000" pitchFamily="34" charset="-128"/>
                                    <a:cs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CN" sz="1600" i="1" dirty="0">
                                    <a:latin typeface="Cambria Math" panose="02040503050406030204" pitchFamily="18" charset="0"/>
                                    <a:ea typeface="Source Han Sans SC Normal" panose="020B0400000000000000" pitchFamily="34" charset="-128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sz="1600" i="1" dirty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  <a:cs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1" lang="en-US" altLang="zh-CN" sz="1600" i="1" dirty="0">
                                    <a:latin typeface="Cambria Math" panose="02040503050406030204" pitchFamily="18" charset="0"/>
                                    <a:ea typeface="Source Han Sans SC Normal" panose="020B0400000000000000" pitchFamily="34" charset="-128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i="1" dirty="0">
                                    <a:latin typeface="Cambria Math" panose="02040503050406030204" pitchFamily="18" charset="0"/>
                                    <a:ea typeface="Source Han Sans SC Normal" panose="020B0400000000000000" pitchFamily="34" charset="-128"/>
                                    <a:cs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CN" sz="1600" i="1" dirty="0">
                                    <a:latin typeface="Cambria Math" panose="02040503050406030204" pitchFamily="18" charset="0"/>
                                    <a:ea typeface="Source Han Sans SC Normal" panose="020B0400000000000000" pitchFamily="34" charset="-128"/>
                                    <a:cs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1" lang="en-US" altLang="zh-CN" sz="1600" i="1" dirty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  <a:cs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zh-CN" sz="1600" i="1" dirty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  <a:cs typeface="Cambria Math" panose="02040503050406030204" pitchFamily="18" charset="0"/>
                              </a:rPr>
                              <m:t>1</m:t>
                            </m:r>
                            <m:r>
                              <a:rPr kumimoji="1" lang="en-US" altLang="zh-CN" sz="1600" i="1" dirty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  <a:cs typeface="Cambria Math" panose="02040503050406030204" pitchFamily="18" charset="0"/>
                              </a:rPr>
                              <m:t>)+</m:t>
                            </m:r>
                            <m:r>
                              <a:rPr kumimoji="1" lang="en-US" altLang="zh-CN" sz="1600" i="1" dirty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  <a:cs typeface="Cambria Math" panose="02040503050406030204" pitchFamily="18" charset="0"/>
                              </a:rPr>
                              <m:t>𝑛</m:t>
                            </m:r>
                            <m:r>
                              <a:rPr kumimoji="1" lang="en-US" altLang="zh-CN" sz="1600" i="1" dirty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  <a:cs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kumimoji="1" lang="en-US" altLang="zh-CN" sz="1600" i="1" dirty="0">
                                    <a:latin typeface="Cambria Math" panose="02040503050406030204" pitchFamily="18" charset="0"/>
                                    <a:ea typeface="Source Han Sans SC Normal" panose="020B0400000000000000" pitchFamily="34" charset="-128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i="1" dirty="0">
                                    <a:latin typeface="Cambria Math" panose="02040503050406030204" pitchFamily="18" charset="0"/>
                                    <a:ea typeface="Source Han Sans SC Normal" panose="020B0400000000000000" pitchFamily="34" charset="-128"/>
                                    <a:cs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kumimoji="1" lang="en-US" altLang="zh-CN" sz="1600" i="1" dirty="0">
                                    <a:latin typeface="Cambria Math" panose="02040503050406030204" pitchFamily="18" charset="0"/>
                                    <a:ea typeface="Source Han Sans SC Normal" panose="020B0400000000000000" pitchFamily="34" charset="-128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CN" sz="1600" i="1" dirty="0">
                                    <a:latin typeface="Cambria Math" panose="02040503050406030204" pitchFamily="18" charset="0"/>
                                    <a:ea typeface="Source Han Sans SC Normal" panose="020B0400000000000000" pitchFamily="34" charset="-128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i="1" dirty="0">
                                    <a:latin typeface="Cambria Math" panose="02040503050406030204" pitchFamily="18" charset="0"/>
                                    <a:ea typeface="Source Han Sans SC Normal" panose="020B0400000000000000" pitchFamily="34" charset="-128"/>
                                    <a:cs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kumimoji="1" lang="en-US" altLang="zh-CN" sz="1600" i="1" dirty="0">
                                    <a:latin typeface="Cambria Math" panose="02040503050406030204" pitchFamily="18" charset="0"/>
                                    <a:ea typeface="Source Han Sans SC Normal" panose="020B0400000000000000" pitchFamily="34" charset="-128"/>
                                    <a:cs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1" lang="en-US" altLang="zh-CN" sz="1600" i="1" dirty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  <a:cs typeface="Cambria Math" panose="02040503050406030204" pitchFamily="18" charset="0"/>
                              </a:rPr>
                              <m:t>,   </m:t>
                            </m:r>
                            <m:r>
                              <a:rPr kumimoji="1" lang="en-US" altLang="zh-CN" sz="1600" i="1" dirty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  <a:cs typeface="Cambria Math" panose="02040503050406030204" pitchFamily="18" charset="0"/>
                              </a:rPr>
                              <m:t>𝑒𝑙𝑠𝑒</m:t>
                            </m:r>
                            <m:r>
                              <a:rPr kumimoji="1" lang="en-US" altLang="zh-CN" sz="1600" i="1" dirty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  <a:cs typeface="Cambria Math" panose="02040503050406030204" pitchFamily="18" charset="0"/>
                              </a:rPr>
                              <m:t>.</m:t>
                            </m:r>
                          </m:e>
                        </m:eqArr>
                        <m:r>
                          <a:rPr kumimoji="1" lang="en-US" altLang="zh-CN" sz="1600" i="1" dirty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Cambria Math" panose="02040503050406030204" pitchFamily="18" charset="0"/>
                          </a:rPr>
                          <m:t>         (</m:t>
                        </m:r>
                        <m:r>
                          <a:rPr kumimoji="1" lang="en-US" altLang="zh-CN" sz="1600" i="1" dirty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Cambria Math" panose="02040503050406030204" pitchFamily="18" charset="0"/>
                          </a:rPr>
                          <m:t>12</m:t>
                        </m:r>
                        <m:r>
                          <a:rPr kumimoji="1" lang="en-US" altLang="zh-CN" sz="1600" i="1" dirty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kumimoji="1" lang="zh-CN" altLang="en-US" sz="1600" dirty="0">
                  <a:latin typeface="Source Han Sans SC Normal" panose="020B0400000000000000" pitchFamily="34" charset="-128"/>
                  <a:ea typeface="Source Han Sans SC Normal" panose="020B0400000000000000" pitchFamily="34" charset="-128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35" y="5144135"/>
                <a:ext cx="9727565" cy="1299210"/>
              </a:xfrm>
              <a:prstGeom prst="rect">
                <a:avLst/>
              </a:prstGeom>
              <a:blipFill rotWithShape="1">
                <a:blip r:embed="rId6"/>
                <a:stretch>
                  <a:fillRect l="-65" t="-489" r="-65" b="-489"/>
                </a:stretch>
              </a:blipFill>
              <a:ln w="12700" cmpd="sng">
                <a:solidFill>
                  <a:schemeClr val="accent1">
                    <a:shade val="50000"/>
                  </a:schemeClr>
                </a:solidFill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7" name="矩形 16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23" name="图片 22" descr="图片包含 游戏机, 画, 钟表&#10;&#10;描述已自动生成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3524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endParaRPr kumimoji="1" lang="en-US" altLang="zh-CN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47129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最优</a:t>
            </a:r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SCN</a:t>
            </a:r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构造的几何拓扑分析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流程图: 延期 23"/>
          <p:cNvSpPr/>
          <p:nvPr/>
        </p:nvSpPr>
        <p:spPr>
          <a:xfrm flipH="1">
            <a:off x="11644604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19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10235" y="1096010"/>
            <a:ext cx="375285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dirty="0">
                <a:latin typeface="+mn-ea"/>
                <a:sym typeface="+mn-ea"/>
              </a:rPr>
              <a:t>C. Rectangular-Shaped OCS</a:t>
            </a:r>
            <a:endParaRPr kumimoji="1" dirty="0">
              <a:latin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27685" y="4504690"/>
            <a:ext cx="4108450" cy="730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zh-CN" sz="16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(</a:t>
            </a:r>
            <a:r>
              <a:rPr kumimoji="1" sz="1600" dirty="0">
                <a:latin typeface="Source Han Sans SC Normal" panose="020B0400000000000000" pitchFamily="34" charset="-128"/>
                <a:ea typeface="Source Han Sans SC Normal" panose="020B0400000000000000" pitchFamily="34" charset="-128"/>
                <a:sym typeface="+mn-ea"/>
              </a:rPr>
              <a:t>a)</a:t>
            </a:r>
            <a:r>
              <a:rPr kumimoji="1" lang="en-US" sz="1600" dirty="0">
                <a:latin typeface="Source Han Sans SC Normal" panose="020B0400000000000000" pitchFamily="34" charset="-128"/>
                <a:ea typeface="Source Han Sans SC Normal" panose="020B0400000000000000" pitchFamily="34" charset="-128"/>
                <a:sym typeface="+mn-ea"/>
              </a:rPr>
              <a:t> </a:t>
            </a:r>
            <a:r>
              <a:rPr kumimoji="1" sz="16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 Illustration of positional relationships for satellite coverage of case V</a:t>
            </a:r>
            <a:endParaRPr kumimoji="1" sz="16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735830" y="1263015"/>
            <a:ext cx="2790190" cy="494538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 rtlCol="0" anchor="t">
            <a:no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Lemma </a:t>
            </a:r>
            <a:r>
              <a:rPr kumimoji="1" lang="en-US" altLang="zh-CN" sz="16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5</a:t>
            </a:r>
            <a:r>
              <a:rPr kumimoji="1" lang="zh-CN" altLang="en-US" sz="16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: </a:t>
            </a:r>
            <a:r>
              <a:rPr kumimoji="1" sz="16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 For the rectangular-shaped OCS with octagonal</a:t>
            </a:r>
            <a:r>
              <a:rPr kumimoji="1" lang="en-US" sz="16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 </a:t>
            </a:r>
            <a:r>
              <a:rPr kumimoji="1" sz="16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CDS, </a:t>
            </a:r>
            <a:endParaRPr kumimoji="1" sz="16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  <a:p>
            <a:pPr algn="l">
              <a:lnSpc>
                <a:spcPct val="130000"/>
              </a:lnSpc>
            </a:pPr>
            <a:r>
              <a:rPr kumimoji="1" sz="1600" dirty="0">
                <a:highlight>
                  <a:srgbClr val="FFFF00"/>
                </a:highlight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when n = 2 and m = 2</a:t>
            </a:r>
            <a:r>
              <a:rPr kumimoji="1" sz="16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, the controller C0, C1, and</a:t>
            </a:r>
            <a:r>
              <a:rPr kumimoji="1" lang="en-US" sz="16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 </a:t>
            </a:r>
            <a:r>
              <a:rPr kumimoji="1" sz="16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C2 have 2 positional relationships renumbered as I = 0 and</a:t>
            </a:r>
            <a:r>
              <a:rPr kumimoji="1" lang="en-US" sz="16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 </a:t>
            </a:r>
            <a:r>
              <a:rPr kumimoji="1" sz="16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I = 1;</a:t>
            </a:r>
            <a:endParaRPr kumimoji="1" sz="16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  <a:p>
            <a:pPr algn="l">
              <a:lnSpc>
                <a:spcPct val="130000"/>
              </a:lnSpc>
            </a:pPr>
            <a:r>
              <a:rPr kumimoji="1" sz="16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 </a:t>
            </a:r>
            <a:r>
              <a:rPr kumimoji="1" sz="1600" dirty="0">
                <a:highlight>
                  <a:srgbClr val="FFFF00"/>
                </a:highlight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when n &gt; 2 and m = 2</a:t>
            </a:r>
            <a:r>
              <a:rPr kumimoji="1" sz="16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, they have only 1 positional</a:t>
            </a:r>
            <a:endParaRPr kumimoji="1" sz="16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  <a:p>
            <a:pPr algn="l">
              <a:lnSpc>
                <a:spcPct val="130000"/>
              </a:lnSpc>
            </a:pPr>
            <a:r>
              <a:rPr kumimoji="1" sz="16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relationship renumbered as I = 1; </a:t>
            </a:r>
            <a:endParaRPr kumimoji="1" sz="16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  <a:p>
            <a:pPr algn="l">
              <a:lnSpc>
                <a:spcPct val="130000"/>
              </a:lnSpc>
            </a:pPr>
            <a:r>
              <a:rPr kumimoji="1" sz="1600" dirty="0">
                <a:highlight>
                  <a:srgbClr val="FFFF00"/>
                </a:highlight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when n &gt; 2 and m &gt; 2</a:t>
            </a:r>
            <a:r>
              <a:rPr kumimoji="1" sz="16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,</a:t>
            </a:r>
            <a:endParaRPr kumimoji="1" sz="16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  <a:p>
            <a:pPr algn="l">
              <a:lnSpc>
                <a:spcPct val="130000"/>
              </a:lnSpc>
            </a:pPr>
            <a:r>
              <a:rPr kumimoji="1" sz="16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there is no satisfied positional relationship.</a:t>
            </a:r>
            <a:endParaRPr kumimoji="1" sz="16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cxnSp>
        <p:nvCxnSpPr>
          <p:cNvPr id="34" name="直接箭头连接符 33"/>
          <p:cNvCxnSpPr/>
          <p:nvPr/>
        </p:nvCxnSpPr>
        <p:spPr>
          <a:xfrm>
            <a:off x="4108450" y="2920365"/>
            <a:ext cx="6273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7814945" y="2054225"/>
            <a:ext cx="4219575" cy="6483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通过这些引理，可以通过相位差进一步推导出相邻控制器之间距离间隔的结论：</a:t>
            </a:r>
            <a:endParaRPr kumimoji="1"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265" y="1562100"/>
            <a:ext cx="3385185" cy="30416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rcRect l="9542"/>
          <a:stretch>
            <a:fillRect/>
          </a:stretch>
        </p:blipFill>
        <p:spPr>
          <a:xfrm>
            <a:off x="7827010" y="2920365"/>
            <a:ext cx="4196080" cy="711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-2"/>
            <a:ext cx="12192000" cy="6858003"/>
            <a:chOff x="0" y="-2"/>
            <a:chExt cx="12192000" cy="6858003"/>
          </a:xfrm>
        </p:grpSpPr>
        <p:sp>
          <p:nvSpPr>
            <p:cNvPr id="27" name="矩形 26"/>
            <p:cNvSpPr/>
            <p:nvPr/>
          </p:nvSpPr>
          <p:spPr>
            <a:xfrm>
              <a:off x="0" y="-2"/>
              <a:ext cx="12192000" cy="1062679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0" y="106267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alpha val="80000"/>
                    <a:lumMod val="94000"/>
                    <a:lumOff val="6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23392" y="260058"/>
            <a:ext cx="2162740" cy="693697"/>
            <a:chOff x="623392" y="260058"/>
            <a:chExt cx="2162740" cy="693697"/>
          </a:xfrm>
        </p:grpSpPr>
        <p:sp>
          <p:nvSpPr>
            <p:cNvPr id="11" name="文本框 10"/>
            <p:cNvSpPr txBox="1"/>
            <p:nvPr/>
          </p:nvSpPr>
          <p:spPr>
            <a:xfrm>
              <a:off x="857591" y="553645"/>
              <a:ext cx="192854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b="1" spc="300" dirty="0">
                  <a:solidFill>
                    <a:schemeClr val="bg1">
                      <a:alpha val="38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CONTENTS</a:t>
              </a:r>
              <a:endParaRPr kumimoji="1" lang="zh-CN" altLang="en-US" sz="2000" b="1" spc="300" dirty="0">
                <a:solidFill>
                  <a:schemeClr val="bg1">
                    <a:alpha val="38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23392" y="260058"/>
              <a:ext cx="1159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3200" b="1" spc="6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目录</a:t>
              </a:r>
              <a:endParaRPr kumimoji="1" lang="zh-CN" altLang="en-US" sz="3200" b="1" spc="6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33400" y="303140"/>
            <a:ext cx="11901234" cy="6632796"/>
            <a:chOff x="133400" y="303140"/>
            <a:chExt cx="11901234" cy="663279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screen">
              <a:alphaModFix amt="70000"/>
            </a:blip>
            <a:stretch>
              <a:fillRect/>
            </a:stretch>
          </p:blipFill>
          <p:spPr>
            <a:xfrm>
              <a:off x="9840416" y="303140"/>
              <a:ext cx="2031325" cy="403124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12" name="图片 11" descr="图片包含 游戏机, 画, 钟表&#10;&#10;描述已自动生成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68945" y="2189165"/>
            <a:ext cx="3267626" cy="1107996"/>
            <a:chOff x="1232604" y="1595937"/>
            <a:chExt cx="3267626" cy="1107996"/>
          </a:xfrm>
        </p:grpSpPr>
        <p:sp>
          <p:nvSpPr>
            <p:cNvPr id="14" name="文本框 13"/>
            <p:cNvSpPr txBox="1"/>
            <p:nvPr/>
          </p:nvSpPr>
          <p:spPr>
            <a:xfrm>
              <a:off x="1232604" y="1595937"/>
              <a:ext cx="1127232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6600" b="1" dirty="0">
                  <a:gradFill flip="none" rotWithShape="1">
                    <a:gsLst>
                      <a:gs pos="0">
                        <a:srgbClr val="C00000"/>
                      </a:gs>
                      <a:gs pos="100000">
                        <a:schemeClr val="accent3">
                          <a:lumMod val="0"/>
                          <a:lumOff val="100000"/>
                        </a:schemeClr>
                      </a:gs>
                    </a:gsLst>
                    <a:lin ang="5400000" scaled="1"/>
                    <a:tileRect/>
                  </a:gradFill>
                  <a:latin typeface="Arial" panose="020B0604020202020204" pitchFamily="34" charset="0"/>
                  <a:ea typeface="ZhenyanGB" panose="02010600030101010101" pitchFamily="2" charset="-122"/>
                  <a:cs typeface="Arial" panose="020B0604020202020204" pitchFamily="34" charset="0"/>
                </a:rPr>
                <a:t>01</a:t>
              </a:r>
              <a:endParaRPr kumimoji="1" lang="zh-CN" altLang="en-US" sz="6600" b="1" dirty="0">
                <a:gradFill flip="none" rotWithShape="1">
                  <a:gsLst>
                    <a:gs pos="0">
                      <a:srgbClr val="C00000"/>
                    </a:gs>
                    <a:gs pos="100000">
                      <a:schemeClr val="accent3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Arial" panose="020B0604020202020204" pitchFamily="34" charset="0"/>
                <a:ea typeface="ZhenyanGB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396569" y="2209855"/>
              <a:ext cx="310366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zh-CN" altLang="en-US" sz="2400" b="1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背景介绍</a:t>
              </a:r>
              <a:endParaRPr kumimoji="1" lang="zh-CN" altLang="en-US" sz="2400" b="1" spc="3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337203" y="2189165"/>
            <a:ext cx="3990368" cy="1107996"/>
            <a:chOff x="1232604" y="1595937"/>
            <a:chExt cx="3990368" cy="1107996"/>
          </a:xfrm>
        </p:grpSpPr>
        <p:sp>
          <p:nvSpPr>
            <p:cNvPr id="18" name="文本框 17"/>
            <p:cNvSpPr txBox="1"/>
            <p:nvPr/>
          </p:nvSpPr>
          <p:spPr>
            <a:xfrm>
              <a:off x="1232604" y="1595937"/>
              <a:ext cx="1127232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6600" b="1" dirty="0">
                  <a:gradFill flip="none" rotWithShape="1">
                    <a:gsLst>
                      <a:gs pos="0">
                        <a:srgbClr val="C00000"/>
                      </a:gs>
                      <a:gs pos="100000">
                        <a:schemeClr val="accent3">
                          <a:lumMod val="0"/>
                          <a:lumOff val="100000"/>
                        </a:schemeClr>
                      </a:gs>
                    </a:gsLst>
                    <a:lin ang="5400000" scaled="1"/>
                    <a:tileRect/>
                  </a:gradFill>
                  <a:latin typeface="Arial" panose="020B0604020202020204" pitchFamily="34" charset="0"/>
                  <a:ea typeface="ZhenyanGB" panose="02010600030101010101" pitchFamily="2" charset="-122"/>
                  <a:cs typeface="Arial" panose="020B0604020202020204" pitchFamily="34" charset="0"/>
                </a:rPr>
                <a:t>02</a:t>
              </a:r>
              <a:endParaRPr kumimoji="1" lang="zh-CN" altLang="en-US" sz="6600" b="1" dirty="0">
                <a:gradFill flip="none" rotWithShape="1">
                  <a:gsLst>
                    <a:gs pos="0">
                      <a:srgbClr val="C00000"/>
                    </a:gs>
                    <a:gs pos="100000">
                      <a:schemeClr val="accent3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Arial" panose="020B0604020202020204" pitchFamily="34" charset="0"/>
                <a:ea typeface="ZhenyanGB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396569" y="2209855"/>
              <a:ext cx="3826403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zh-CN" sz="2400" b="1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主要工作介绍</a:t>
              </a:r>
              <a:endParaRPr kumimoji="1" lang="zh-CN" sz="2400" b="1" spc="3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491223" y="2185514"/>
            <a:ext cx="1718445" cy="1107996"/>
            <a:chOff x="1232604" y="1595937"/>
            <a:chExt cx="1718445" cy="1107996"/>
          </a:xfrm>
        </p:grpSpPr>
        <p:sp>
          <p:nvSpPr>
            <p:cNvPr id="30" name="文本框 29"/>
            <p:cNvSpPr txBox="1"/>
            <p:nvPr/>
          </p:nvSpPr>
          <p:spPr>
            <a:xfrm>
              <a:off x="1232604" y="1595937"/>
              <a:ext cx="1127232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6600" b="1" dirty="0">
                  <a:gradFill flip="none" rotWithShape="1">
                    <a:gsLst>
                      <a:gs pos="0">
                        <a:srgbClr val="C00000"/>
                      </a:gs>
                      <a:gs pos="100000">
                        <a:schemeClr val="accent3">
                          <a:lumMod val="0"/>
                          <a:lumOff val="100000"/>
                        </a:schemeClr>
                      </a:gs>
                    </a:gsLst>
                    <a:lin ang="5400000" scaled="1"/>
                    <a:tileRect/>
                  </a:gradFill>
                  <a:latin typeface="Arial" panose="020B0604020202020204" pitchFamily="34" charset="0"/>
                  <a:ea typeface="ZhenyanGB" panose="02010600030101010101" pitchFamily="2" charset="-122"/>
                  <a:cs typeface="Arial" panose="020B0604020202020204" pitchFamily="34" charset="0"/>
                </a:rPr>
                <a:t>03</a:t>
              </a:r>
              <a:endParaRPr kumimoji="1" lang="zh-CN" altLang="en-US" sz="6600" b="1" dirty="0">
                <a:gradFill flip="none" rotWithShape="1">
                  <a:gsLst>
                    <a:gs pos="0">
                      <a:srgbClr val="C00000"/>
                    </a:gs>
                    <a:gs pos="100000">
                      <a:schemeClr val="accent3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Arial" panose="020B0604020202020204" pitchFamily="34" charset="0"/>
                <a:ea typeface="ZhenyanGB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396569" y="2209855"/>
              <a:ext cx="15544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2400" b="1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系统模型</a:t>
              </a:r>
              <a:endParaRPr kumimoji="1" lang="zh-CN" altLang="en-US" sz="2400" b="1" spc="3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" name="流程图: 延期 1"/>
          <p:cNvSpPr/>
          <p:nvPr/>
        </p:nvSpPr>
        <p:spPr>
          <a:xfrm flipH="1">
            <a:off x="11644604" y="5559031"/>
            <a:ext cx="544378" cy="524232"/>
          </a:xfrm>
          <a:prstGeom prst="flowChartDelay">
            <a:avLst/>
          </a:prstGeom>
          <a:solidFill>
            <a:srgbClr val="D217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857888" y="4113374"/>
            <a:ext cx="2747145" cy="1443863"/>
            <a:chOff x="1232604" y="1595937"/>
            <a:chExt cx="2747145" cy="1443863"/>
          </a:xfrm>
        </p:grpSpPr>
        <p:sp>
          <p:nvSpPr>
            <p:cNvPr id="4" name="文本框 3"/>
            <p:cNvSpPr txBox="1"/>
            <p:nvPr/>
          </p:nvSpPr>
          <p:spPr>
            <a:xfrm>
              <a:off x="1232604" y="1595937"/>
              <a:ext cx="1115060" cy="11068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6600" b="1" dirty="0">
                  <a:gradFill flip="none" rotWithShape="1">
                    <a:gsLst>
                      <a:gs pos="0">
                        <a:srgbClr val="C00000"/>
                      </a:gs>
                      <a:gs pos="100000">
                        <a:schemeClr val="accent3">
                          <a:lumMod val="0"/>
                          <a:lumOff val="100000"/>
                        </a:schemeClr>
                      </a:gs>
                    </a:gsLst>
                    <a:lin ang="5400000" scaled="1"/>
                    <a:tileRect/>
                  </a:gradFill>
                  <a:latin typeface="Arial" panose="020B0604020202020204" pitchFamily="34" charset="0"/>
                  <a:ea typeface="ZhenyanGB" panose="02010600030101010101" pitchFamily="2" charset="-122"/>
                  <a:cs typeface="Arial" panose="020B0604020202020204" pitchFamily="34" charset="0"/>
                </a:rPr>
                <a:t>04</a:t>
              </a:r>
              <a:endParaRPr kumimoji="1" lang="zh-CN" altLang="en-US" sz="6600" b="1" dirty="0">
                <a:gradFill flip="none" rotWithShape="1">
                  <a:gsLst>
                    <a:gs pos="0">
                      <a:srgbClr val="C00000"/>
                    </a:gs>
                    <a:gs pos="100000">
                      <a:schemeClr val="accent3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Arial" panose="020B0604020202020204" pitchFamily="34" charset="0"/>
                <a:ea typeface="ZhenyanGB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396569" y="2209855"/>
              <a:ext cx="2583180" cy="829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2400" b="1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最优</a:t>
              </a:r>
              <a:r>
                <a:rPr kumimoji="1" lang="en-US" altLang="zh-CN" sz="2400" b="1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SCN</a:t>
              </a:r>
              <a:r>
                <a:rPr kumimoji="1" lang="zh-CN" altLang="en-US" sz="2400" b="1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构造</a:t>
              </a:r>
              <a:endParaRPr kumimoji="1" lang="zh-CN" altLang="en-US" sz="2400" b="1" spc="3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algn="l"/>
              <a:r>
                <a:rPr kumimoji="1" lang="zh-CN" altLang="en-US" sz="2400" b="1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的几何拓扑分析</a:t>
              </a:r>
              <a:endParaRPr kumimoji="1" lang="zh-CN" altLang="en-US" sz="2400" b="1" spc="3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337053" y="4113374"/>
            <a:ext cx="1718445" cy="1106805"/>
            <a:chOff x="1232604" y="1595937"/>
            <a:chExt cx="1718445" cy="1106805"/>
          </a:xfrm>
        </p:grpSpPr>
        <p:sp>
          <p:nvSpPr>
            <p:cNvPr id="22" name="文本框 21"/>
            <p:cNvSpPr txBox="1"/>
            <p:nvPr/>
          </p:nvSpPr>
          <p:spPr>
            <a:xfrm>
              <a:off x="1232604" y="1595937"/>
              <a:ext cx="1115060" cy="11068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6600" b="1" dirty="0">
                  <a:gradFill flip="none" rotWithShape="1">
                    <a:gsLst>
                      <a:gs pos="0">
                        <a:srgbClr val="C00000"/>
                      </a:gs>
                      <a:gs pos="100000">
                        <a:schemeClr val="accent3">
                          <a:lumMod val="0"/>
                          <a:lumOff val="100000"/>
                        </a:schemeClr>
                      </a:gs>
                    </a:gsLst>
                    <a:lin ang="5400000" scaled="1"/>
                    <a:tileRect/>
                  </a:gradFill>
                  <a:latin typeface="Arial" panose="020B0604020202020204" pitchFamily="34" charset="0"/>
                  <a:ea typeface="ZhenyanGB" panose="02010600030101010101" pitchFamily="2" charset="-122"/>
                  <a:cs typeface="Arial" panose="020B0604020202020204" pitchFamily="34" charset="0"/>
                </a:rPr>
                <a:t>05</a:t>
              </a:r>
              <a:endParaRPr kumimoji="1" lang="zh-CN" altLang="en-US" sz="6600" b="1" dirty="0">
                <a:gradFill flip="none" rotWithShape="1">
                  <a:gsLst>
                    <a:gs pos="0">
                      <a:srgbClr val="C00000"/>
                    </a:gs>
                    <a:gs pos="100000">
                      <a:schemeClr val="accent3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Arial" panose="020B0604020202020204" pitchFamily="34" charset="0"/>
                <a:ea typeface="ZhenyanGB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396569" y="2209855"/>
              <a:ext cx="15544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sz="2400" b="1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结果</a:t>
              </a:r>
              <a:r>
                <a:rPr kumimoji="1" lang="zh-CN" sz="2400" b="1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分析</a:t>
              </a:r>
              <a:endParaRPr kumimoji="1" lang="zh-CN" sz="2400" b="1" spc="3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7" name="矩形 16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23" name="图片 22" descr="图片包含 游戏机, 画, 钟表&#10;&#10;描述已自动生成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3524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endParaRPr kumimoji="1" lang="en-US" altLang="zh-CN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47129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最优</a:t>
            </a:r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SCN</a:t>
            </a:r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构造的几何拓扑分析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流程图: 延期 23"/>
          <p:cNvSpPr/>
          <p:nvPr/>
        </p:nvSpPr>
        <p:spPr>
          <a:xfrm flipH="1">
            <a:off x="11644604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</a:t>
            </a:r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610235" y="1096010"/>
            <a:ext cx="375285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dirty="0">
                <a:latin typeface="+mn-ea"/>
                <a:sym typeface="+mn-ea"/>
              </a:rPr>
              <a:t>C. Rectangular-Shaped OCS</a:t>
            </a:r>
            <a:endParaRPr kumimoji="1" dirty="0"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0235" y="4427220"/>
            <a:ext cx="10314940" cy="3708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sz="14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 b) and c) the two positional relationships when n = 2 and m = 2</a:t>
            </a:r>
            <a:r>
              <a:rPr kumimoji="1" lang="en-US" sz="14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, and d) the individual positional relationship whenn &gt; 2 and m = 2</a:t>
            </a:r>
            <a:endParaRPr kumimoji="1" lang="en-US" sz="14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70" y="1546860"/>
            <a:ext cx="9434195" cy="28803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610235" y="4914900"/>
                <a:ext cx="7282180" cy="1050925"/>
              </a:xfrm>
              <a:prstGeom prst="rect">
                <a:avLst/>
              </a:prstGeom>
              <a:noFill/>
              <a:ln w="12700" cmpd="sng">
                <a:solidFill>
                  <a:schemeClr val="accent1">
                    <a:shade val="50000"/>
                  </a:schemeClr>
                </a:solidFill>
                <a:prstDash val="solid"/>
              </a:ln>
            </p:spPr>
            <p:txBody>
              <a:bodyPr wrap="square" rtlCol="0" anchor="t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r>
                  <a:rPr kumimoji="1" lang="zh-CN" altLang="en-US" sz="1600" dirty="0">
                    <a:latin typeface="Source Han Sans SC Normal" panose="020B0400000000000000" pitchFamily="34" charset="-128"/>
                    <a:ea typeface="Source Han Sans SC Normal" panose="020B0400000000000000" pitchFamily="34" charset="-128"/>
                  </a:rPr>
                  <a:t>Theorem 3:</a:t>
                </a:r>
                <a:endParaRPr kumimoji="1" lang="zh-CN" altLang="en-US" sz="1600" dirty="0">
                  <a:latin typeface="Source Han Sans SC Normal" panose="020B0400000000000000" pitchFamily="34" charset="-128"/>
                  <a:ea typeface="Source Han Sans SC Normal" panose="020B0400000000000000" pitchFamily="34" charset="-128"/>
                </a:endParaRPr>
              </a:p>
              <a:p>
                <a:pPr algn="l">
                  <a:lnSpc>
                    <a:spcPct val="130000"/>
                  </a:lnSpc>
                </a:pPr>
                <a:r>
                  <a:rPr kumimoji="1" lang="zh-CN" altLang="en-US" sz="1600" dirty="0">
                    <a:latin typeface="Source Han Sans SC Normal" panose="020B0400000000000000" pitchFamily="34" charset="-128"/>
                    <a:ea typeface="Source Han Sans SC Normal" panose="020B0400000000000000" pitchFamily="34" charset="-128"/>
                  </a:rPr>
                  <a:t>1) When J = 1,The number of non-LEO satellite controllers</a:t>
                </a:r>
                <a:r>
                  <a:rPr kumimoji="1" lang="en-US" altLang="zh-CN" sz="1600" dirty="0">
                    <a:latin typeface="Source Han Sans SC Normal" panose="020B0400000000000000" pitchFamily="34" charset="-128"/>
                    <a:ea typeface="Source Han Sans SC Normal" panose="020B0400000000000000" pitchFamily="34" charset="-128"/>
                  </a:rPr>
                  <a:t> </a:t>
                </a:r>
                <a:r>
                  <a:rPr kumimoji="1" lang="zh-CN" altLang="en-US" sz="1600" dirty="0">
                    <a:latin typeface="Source Han Sans SC Normal" panose="020B0400000000000000" pitchFamily="34" charset="-128"/>
                    <a:ea typeface="Source Han Sans SC Normal" panose="020B0400000000000000" pitchFamily="34" charset="-128"/>
                  </a:rPr>
                  <a:t>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 dirty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 dirty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kumimoji="1" lang="en-US" altLang="zh-CN" sz="1600" i="1" dirty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kumimoji="1" lang="en-US" altLang="zh-CN" sz="1600" i="1" dirty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 dirty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kumimoji="1" lang="en-US" altLang="zh-CN" sz="1600" i="1" dirty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sz="1600" dirty="0">
                    <a:latin typeface="Source Han Sans SC Normal" panose="020B0400000000000000" pitchFamily="34" charset="-128"/>
                    <a:ea typeface="Source Han Sans SC Normal" panose="020B0400000000000000" pitchFamily="34" charset="-128"/>
                  </a:rPr>
                  <a:t>nm</a:t>
                </a:r>
                <a:r>
                  <a:rPr kumimoji="1" lang="zh-CN" altLang="en-US" sz="1600" dirty="0">
                    <a:latin typeface="Source Han Sans SC Normal" panose="020B0400000000000000" pitchFamily="34" charset="-128"/>
                    <a:ea typeface="Source Han Sans SC Normal" panose="020B0400000000000000" pitchFamily="34" charset="-128"/>
                  </a:rPr>
                  <a:t>.</a:t>
                </a:r>
                <a:endParaRPr kumimoji="1" lang="zh-CN" altLang="en-US" sz="1600" dirty="0">
                  <a:latin typeface="Source Han Sans SC Normal" panose="020B0400000000000000" pitchFamily="34" charset="-128"/>
                  <a:ea typeface="Source Han Sans SC Normal" panose="020B0400000000000000" pitchFamily="34" charset="-128"/>
                </a:endParaRPr>
              </a:p>
              <a:p>
                <a:pPr algn="l">
                  <a:lnSpc>
                    <a:spcPct val="130000"/>
                  </a:lnSpc>
                </a:pPr>
                <a:r>
                  <a:rPr kumimoji="1" lang="zh-CN" altLang="en-US" sz="1600" dirty="0">
                    <a:latin typeface="Source Han Sans SC Normal" panose="020B0400000000000000" pitchFamily="34" charset="-128"/>
                    <a:ea typeface="Source Han Sans SC Normal" panose="020B0400000000000000" pitchFamily="34" charset="-128"/>
                  </a:rPr>
                  <a:t>2) When J &gt; 1， The number of</a:t>
                </a:r>
                <a:r>
                  <a:rPr kumimoji="1" lang="en-US" altLang="zh-CN" sz="1600" dirty="0">
                    <a:latin typeface="Source Han Sans SC Normal" panose="020B0400000000000000" pitchFamily="34" charset="-128"/>
                    <a:ea typeface="Source Han Sans SC Normal" panose="020B0400000000000000" pitchFamily="34" charset="-128"/>
                  </a:rPr>
                  <a:t> </a:t>
                </a:r>
                <a:r>
                  <a:rPr kumimoji="1" lang="zh-CN" altLang="en-US" sz="1600" dirty="0">
                    <a:latin typeface="Source Han Sans SC Normal" panose="020B0400000000000000" pitchFamily="34" charset="-128"/>
                    <a:ea typeface="Source Han Sans SC Normal" panose="020B0400000000000000" pitchFamily="34" charset="-128"/>
                  </a:rPr>
                  <a:t>non-LEO satellite controllers is </a:t>
                </a:r>
                <a14:m>
                  <m:oMath xmlns:m="http://schemas.openxmlformats.org/officeDocument/2006/math">
                    <m:r>
                      <a:rPr kumimoji="1" lang="en-US" altLang="zh-CN" sz="1600" dirty="0">
                        <a:latin typeface="Cambria Math" panose="02040503050406030204" pitchFamily="18" charset="0"/>
                        <a:ea typeface="Source Han Sans SC Normal" panose="020B0400000000000000" pitchFamily="34" charset="-128"/>
                        <a:cs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kumimoji="1" lang="en-US" altLang="zh-CN" sz="1600" i="1" dirty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 dirty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kumimoji="1" lang="en-US" altLang="zh-CN" sz="1600" i="1" dirty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kumimoji="1" lang="en-US" altLang="zh-CN" sz="1600" i="1" dirty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 dirty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kumimoji="1" lang="en-US" altLang="zh-CN" sz="1600" i="1" dirty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1600" dirty="0">
                    <a:latin typeface="Source Han Sans SC Normal" panose="020B0400000000000000" pitchFamily="34" charset="-128"/>
                    <a:ea typeface="Source Han Sans SC Normal" panose="020B0400000000000000" pitchFamily="34" charset="-128"/>
                  </a:rPr>
                  <a:t>.</a:t>
                </a:r>
                <a:endParaRPr kumimoji="1" lang="zh-CN" altLang="en-US" sz="1600" dirty="0">
                  <a:latin typeface="Source Han Sans SC Normal" panose="020B0400000000000000" pitchFamily="34" charset="-128"/>
                  <a:ea typeface="Source Han Sans SC Normal" panose="020B0400000000000000" pitchFamily="34" charset="-128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35" y="4914900"/>
                <a:ext cx="7282180" cy="1050925"/>
              </a:xfrm>
              <a:prstGeom prst="rect">
                <a:avLst/>
              </a:prstGeom>
              <a:blipFill rotWithShape="1">
                <a:blip r:embed="rId6"/>
                <a:stretch>
                  <a:fillRect l="-87" t="-604" r="-87" b="-604"/>
                </a:stretch>
              </a:blipFill>
              <a:ln w="12700" cmpd="sng">
                <a:solidFill>
                  <a:schemeClr val="accent1">
                    <a:shade val="50000"/>
                  </a:schemeClr>
                </a:solidFill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4900141" y="1587570"/>
            <a:ext cx="2725420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8000" b="1" dirty="0">
                <a:ln w="47625" cap="rnd">
                  <a:gradFill>
                    <a:gsLst>
                      <a:gs pos="0">
                        <a:srgbClr val="C00000"/>
                      </a:gs>
                      <a:gs pos="70000">
                        <a:srgbClr val="C00000">
                          <a:alpha val="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C00000">
                        <a:alpha val="13000"/>
                      </a:srgbClr>
                    </a:gs>
                    <a:gs pos="70000">
                      <a:srgbClr val="C00000">
                        <a:alpha val="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ea typeface="ZhenyanGB" panose="02010600030101010101" pitchFamily="2" charset="-122"/>
                <a:cs typeface="Arial" panose="020B0604020202020204" pitchFamily="34" charset="0"/>
              </a:rPr>
              <a:t>05</a:t>
            </a:r>
            <a:endParaRPr kumimoji="1" lang="zh-CN" altLang="en-US" sz="18000" b="1" dirty="0">
              <a:ln w="47625" cap="rnd">
                <a:gradFill>
                  <a:gsLst>
                    <a:gs pos="0">
                      <a:srgbClr val="C00000"/>
                    </a:gs>
                    <a:gs pos="70000">
                      <a:srgbClr val="C00000">
                        <a:alpha val="0"/>
                      </a:srgbClr>
                    </a:gs>
                  </a:gsLst>
                  <a:lin ang="5400000" scaled="1"/>
                </a:gradFill>
              </a:ln>
              <a:gradFill>
                <a:gsLst>
                  <a:gs pos="0">
                    <a:srgbClr val="C00000">
                      <a:alpha val="13000"/>
                    </a:srgbClr>
                  </a:gs>
                  <a:gs pos="70000">
                    <a:srgbClr val="C00000">
                      <a:alpha val="0"/>
                    </a:srgbClr>
                  </a:gs>
                </a:gsLst>
                <a:lin ang="5400000" scaled="1"/>
              </a:gradFill>
              <a:latin typeface="Arial" panose="020B0604020202020204" pitchFamily="34" charset="0"/>
              <a:ea typeface="ZhenyanGB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20771" y="3495785"/>
            <a:ext cx="1022789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400" b="1" spc="300" dirty="0">
                <a:gradFill>
                  <a:gsLst>
                    <a:gs pos="0">
                      <a:srgbClr val="C00000"/>
                    </a:gs>
                    <a:gs pos="100000">
                      <a:srgbClr val="F87768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结果分析</a:t>
            </a:r>
            <a:r>
              <a:rPr kumimoji="1" lang="en-US" altLang="zh-CN" sz="4000" b="1" spc="300" dirty="0">
                <a:gradFill>
                  <a:gsLst>
                    <a:gs pos="0">
                      <a:srgbClr val="C00000"/>
                    </a:gs>
                    <a:gs pos="100000">
                      <a:srgbClr val="F87768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 </a:t>
            </a:r>
            <a:endParaRPr kumimoji="1" lang="en-US" altLang="zh-CN" sz="4000" b="1" spc="300" dirty="0">
              <a:gradFill>
                <a:gsLst>
                  <a:gs pos="0">
                    <a:srgbClr val="C00000"/>
                  </a:gs>
                  <a:gs pos="100000">
                    <a:srgbClr val="F87768"/>
                  </a:gs>
                </a:gsLst>
                <a:lin ang="5400000" scaled="0"/>
              </a:gra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流程图: 延期 4"/>
          <p:cNvSpPr/>
          <p:nvPr/>
        </p:nvSpPr>
        <p:spPr>
          <a:xfrm flipH="1">
            <a:off x="11644604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21</a:t>
            </a:r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7" name="矩形 16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23" name="图片 22" descr="图片包含 游戏机, 画, 钟表&#10;&#10;描述已自动生成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3524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5</a:t>
            </a:r>
            <a:endParaRPr kumimoji="1" lang="en-US" altLang="zh-CN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1554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结果分析</a:t>
            </a:r>
            <a:endParaRPr kumimoji="1" lang="zh-CN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流程图: 延期 23"/>
          <p:cNvSpPr/>
          <p:nvPr/>
        </p:nvSpPr>
        <p:spPr>
          <a:xfrm flipH="1">
            <a:off x="11644604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22</a:t>
            </a:r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610235" y="1096010"/>
            <a:ext cx="375285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dirty="0">
                <a:latin typeface="+mn-ea"/>
              </a:rPr>
              <a:t>1) Fixed OCS:</a:t>
            </a:r>
            <a:endParaRPr kumimoji="1" dirty="0">
              <a:latin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725170" y="5046345"/>
            <a:ext cx="4785360" cy="6502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sz="14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在不同的跳数和</a:t>
            </a:r>
            <a:r>
              <a:rPr kumimoji="1" lang="en-US" altLang="zh-CN" sz="14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LEO</a:t>
            </a:r>
            <a:r>
              <a:rPr kumimoji="1" lang="zh-CN" altLang="en-US" sz="1400" dirty="0">
                <a:latin typeface="Source Han Sans SC Normal" panose="020B0400000000000000" pitchFamily="34" charset="-128"/>
                <a:ea typeface="宋体" panose="02010600030101010101" pitchFamily="2" charset="-122"/>
              </a:rPr>
              <a:t>星座规模下</a:t>
            </a:r>
            <a:r>
              <a:rPr kumimoji="1" lang="zh-CN" altLang="en-US" sz="14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，最优控制器数量的变化趋势以及信令分布延迟的变化趋势。</a:t>
            </a:r>
            <a:endParaRPr kumimoji="1" lang="zh-CN" altLang="en-US" sz="14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235" y="1650365"/>
            <a:ext cx="5143500" cy="33750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988810" y="4315460"/>
            <a:ext cx="3576320" cy="730885"/>
          </a:xfrm>
          <a:prstGeom prst="rect">
            <a:avLst/>
          </a:prstGeom>
          <a:ln w="15875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盲目地提高跳数并不会使所需控制器的最优数量快速和持续下降。</a:t>
            </a:r>
            <a:endParaRPr kumimoji="1" lang="zh-CN" altLang="en-US" sz="16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cxnSp>
        <p:nvCxnSpPr>
          <p:cNvPr id="4" name="直接箭头连接符 3"/>
          <p:cNvCxnSpPr>
            <a:stCxn id="2" idx="3"/>
            <a:endCxn id="3" idx="1"/>
          </p:cNvCxnSpPr>
          <p:nvPr/>
        </p:nvCxnSpPr>
        <p:spPr>
          <a:xfrm>
            <a:off x="5753735" y="3338195"/>
            <a:ext cx="1235075" cy="1343025"/>
          </a:xfrm>
          <a:prstGeom prst="straightConnector1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6012180" y="1855470"/>
                <a:ext cx="6096000" cy="1036320"/>
              </a:xfrm>
              <a:prstGeom prst="rect">
                <a:avLst/>
              </a:prstGeom>
              <a:noFill/>
              <a:ln w="12700" cmpd="sng">
                <a:solidFill>
                  <a:schemeClr val="accent1">
                    <a:shade val="50000"/>
                  </a:schemeClr>
                </a:solidFill>
                <a:prstDash val="solid"/>
              </a:ln>
            </p:spPr>
            <p:txBody>
              <a:bodyPr wrap="square" rtlCol="0" anchor="t">
                <a:spAutoFit/>
              </a:bodyPr>
              <a:p>
                <a:pPr algn="l">
                  <a:lnSpc>
                    <a:spcPct val="130000"/>
                  </a:lnSpc>
                </a:pPr>
                <a:r>
                  <a:rPr kumimoji="1" lang="zh-CN" altLang="en-US" sz="1400" dirty="0">
                    <a:latin typeface="Source Han Sans SC Normal" panose="020B0400000000000000" pitchFamily="34" charset="-128"/>
                    <a:ea typeface="Source Han Sans SC Normal" panose="020B0400000000000000" pitchFamily="34" charset="-128"/>
                  </a:rPr>
                  <a:t>fixed OCS of n = 5 and m = 2, in which the</a:t>
                </a:r>
                <a:r>
                  <a:rPr kumimoji="1" lang="en-US" altLang="zh-CN" sz="1400" dirty="0">
                    <a:latin typeface="Source Han Sans SC Normal" panose="020B0400000000000000" pitchFamily="34" charset="-128"/>
                    <a:ea typeface="Source Han Sans SC Normal" panose="020B0400000000000000" pitchFamily="34" charset="-128"/>
                  </a:rPr>
                  <a:t> </a:t>
                </a:r>
                <a:r>
                  <a:rPr kumimoji="1" lang="zh-CN" altLang="en-US" sz="1400" dirty="0">
                    <a:latin typeface="Source Han Sans SC Normal" panose="020B0400000000000000" pitchFamily="34" charset="-128"/>
                    <a:ea typeface="Source Han Sans SC Normal" panose="020B0400000000000000" pitchFamily="34" charset="-128"/>
                  </a:rPr>
                  <a:t>altitude and coverage angle of MEO satellites is fixed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 dirty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 dirty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kumimoji="1" lang="en-US" altLang="zh-CN" sz="1400" i="1" dirty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Cambria Math" panose="02040503050406030204" pitchFamily="18" charset="0"/>
                          </a:rPr>
                          <m:t>𝑛𝑙𝑒𝑜</m:t>
                        </m:r>
                      </m:sub>
                    </m:sSub>
                  </m:oMath>
                </a14:m>
                <a:r>
                  <a:rPr kumimoji="1" lang="zh-CN" altLang="en-US" sz="1400" dirty="0">
                    <a:latin typeface="Source Han Sans SC Normal" panose="020B0400000000000000" pitchFamily="34" charset="-128"/>
                    <a:ea typeface="Source Han Sans SC Normal" panose="020B0400000000000000" pitchFamily="34" charset="-128"/>
                  </a:rPr>
                  <a:t> = 8000km</a:t>
                </a:r>
                <a:r>
                  <a:rPr kumimoji="1" lang="en-US" altLang="zh-CN" sz="1400" dirty="0">
                    <a:latin typeface="Source Han Sans SC Normal" panose="020B0400000000000000" pitchFamily="34" charset="-128"/>
                    <a:ea typeface="Source Han Sans SC Normal" panose="020B0400000000000000" pitchFamily="34" charset="-128"/>
                  </a:rPr>
                  <a:t> </a:t>
                </a:r>
                <a:r>
                  <a:rPr kumimoji="1" lang="zh-CN" altLang="en-US" sz="1400" dirty="0">
                    <a:latin typeface="Source Han Sans SC Normal" panose="020B0400000000000000" pitchFamily="34" charset="-128"/>
                    <a:ea typeface="Source Han Sans SC Normal" panose="020B0400000000000000" pitchFamily="34" charset="-128"/>
                  </a:rPr>
                  <a:t>and β = 20 deg respectively, and the altitude of LEO satellites is</a:t>
                </a:r>
                <a14:m>
                  <m:oMath xmlns:m="http://schemas.openxmlformats.org/officeDocument/2006/math">
                    <m:r>
                      <a:rPr kumimoji="1" lang="en-US" altLang="zh-CN" sz="1400" dirty="0">
                        <a:latin typeface="Source Han Sans SC Normal" panose="020B0400000000000000" pitchFamily="34" charset="-128"/>
                        <a:ea typeface="Source Han Sans SC Normal" panose="020B0400000000000000" pitchFamily="34" charset="-128"/>
                      </a:rPr>
                      <m:t> </m:t>
                    </m:r>
                    <m:sSub>
                      <m:sSubPr>
                        <m:ctrlPr>
                          <a:rPr kumimoji="1" lang="en-US" altLang="zh-CN" sz="1400" i="1" dirty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 dirty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kumimoji="1" lang="en-US" altLang="zh-CN" sz="1400" i="1" dirty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Cambria Math" panose="02040503050406030204" pitchFamily="18" charset="0"/>
                          </a:rPr>
                          <m:t>𝑙𝑒𝑜</m:t>
                        </m:r>
                      </m:sub>
                    </m:sSub>
                  </m:oMath>
                </a14:m>
                <a:r>
                  <a:rPr kumimoji="1" lang="zh-CN" altLang="en-US" sz="1400" dirty="0">
                    <a:latin typeface="Source Han Sans SC Normal" panose="020B0400000000000000" pitchFamily="34" charset="-128"/>
                    <a:ea typeface="Source Han Sans SC Normal" panose="020B0400000000000000" pitchFamily="34" charset="-128"/>
                  </a:rPr>
                  <a:t> = 1200km.</a:t>
                </a:r>
                <a:endParaRPr kumimoji="1" lang="zh-CN" altLang="en-US" sz="1400" dirty="0">
                  <a:latin typeface="Source Han Sans SC Normal" panose="020B0400000000000000" pitchFamily="34" charset="-128"/>
                  <a:ea typeface="Source Han Sans SC Normal" panose="020B0400000000000000" pitchFamily="34" charset="-128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80" y="1855470"/>
                <a:ext cx="6096000" cy="1036320"/>
              </a:xfrm>
              <a:prstGeom prst="rect">
                <a:avLst/>
              </a:prstGeom>
              <a:blipFill rotWithShape="1">
                <a:blip r:embed="rId7"/>
                <a:stretch>
                  <a:fillRect l="-104" t="-613" r="-104" b="-613"/>
                </a:stretch>
              </a:blipFill>
              <a:ln w="12700" cmpd="sng">
                <a:solidFill>
                  <a:schemeClr val="accent1">
                    <a:shade val="50000"/>
                  </a:schemeClr>
                </a:solidFill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7" name="矩形 16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23" name="图片 22" descr="图片包含 游戏机, 画, 钟表&#10;&#10;描述已自动生成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3524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5</a:t>
            </a:r>
            <a:endParaRPr kumimoji="1" lang="en-US" altLang="zh-CN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1554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结果分析</a:t>
            </a:r>
            <a:endParaRPr kumimoji="1" lang="zh-CN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流程图: 延期 23"/>
          <p:cNvSpPr/>
          <p:nvPr/>
        </p:nvSpPr>
        <p:spPr>
          <a:xfrm flipH="1">
            <a:off x="11644604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23</a:t>
            </a:r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527685" y="886460"/>
            <a:ext cx="4260215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dirty="0">
                <a:latin typeface="+mn-ea"/>
              </a:rPr>
              <a:t>2) Variable MEO Satellite Altitudes:</a:t>
            </a:r>
            <a:endParaRPr kumimoji="1" dirty="0">
              <a:latin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27685" y="4463415"/>
            <a:ext cx="2735580" cy="3708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sz="14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a)所需控制器的最佳数量的变化</a:t>
            </a:r>
            <a:endParaRPr kumimoji="1" lang="zh-CN" altLang="en-US" sz="14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685" y="1285240"/>
            <a:ext cx="6615430" cy="31781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721735" y="4463415"/>
            <a:ext cx="3909695" cy="6502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sz="1400" dirty="0">
                <a:latin typeface="Source Han Sans SC Normal" panose="020B0400000000000000" pitchFamily="34" charset="-128"/>
                <a:ea typeface="Source Han Sans SC Normal" panose="020B0400000000000000" pitchFamily="34" charset="-128"/>
                <a:sym typeface="+mn-ea"/>
              </a:rPr>
              <a:t>b)</a:t>
            </a:r>
            <a:r>
              <a:rPr kumimoji="1" lang="zh-CN" altLang="en-US" sz="14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在固定的MEO卫星覆盖角下，信令分布随MEO卫星高度和LEO卫星星座规模变化的延迟</a:t>
            </a:r>
            <a:endParaRPr kumimoji="1" lang="zh-CN" altLang="en-US" sz="14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685" y="5124450"/>
            <a:ext cx="8056880" cy="11855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651760" y="5113020"/>
            <a:ext cx="2949575" cy="1171575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ot"/>
          </a:ln>
        </p:spPr>
        <p:txBody>
          <a:bodyPr wrap="none" rtlCol="0">
            <a:noAutofit/>
          </a:bodyPr>
          <a:lstStyle/>
          <a:p>
            <a:pPr algn="ctr">
              <a:lnSpc>
                <a:spcPct val="130000"/>
              </a:lnSpc>
            </a:pPr>
            <a:endParaRPr kumimoji="1" lang="zh-CN" altLang="en-US" sz="12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63585" y="4092575"/>
            <a:ext cx="2768600" cy="37084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sz="14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卫星高度对控制延迟有很大影响。</a:t>
            </a:r>
            <a:endParaRPr kumimoji="1" lang="zh-CN" altLang="en-US" sz="14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cxnSp>
        <p:nvCxnSpPr>
          <p:cNvPr id="12" name="直接箭头连接符 11"/>
          <p:cNvCxnSpPr>
            <a:endCxn id="11" idx="1"/>
          </p:cNvCxnSpPr>
          <p:nvPr/>
        </p:nvCxnSpPr>
        <p:spPr>
          <a:xfrm flipV="1">
            <a:off x="5601335" y="4277995"/>
            <a:ext cx="2762250" cy="846455"/>
          </a:xfrm>
          <a:prstGeom prst="straightConnector1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7879715" y="1680845"/>
                <a:ext cx="3750310" cy="998220"/>
              </a:xfrm>
              <a:prstGeom prst="rect">
                <a:avLst/>
              </a:prstGeom>
              <a:noFill/>
              <a:ln w="12700" cmpd="sng">
                <a:solidFill>
                  <a:schemeClr val="accent1">
                    <a:shade val="50000"/>
                  </a:schemeClr>
                </a:solidFill>
                <a:prstDash val="solid"/>
              </a:ln>
            </p:spPr>
            <p:txBody>
              <a:bodyPr wrap="square" rtlCol="0" anchor="t">
                <a:noAutofit/>
              </a:bodyPr>
              <a:p>
                <a:pPr algn="l">
                  <a:lnSpc>
                    <a:spcPct val="130000"/>
                  </a:lnSpc>
                </a:pPr>
                <a:r>
                  <a:rPr kumimoji="1" lang="zh-CN" altLang="en-US" sz="1400" dirty="0">
                    <a:latin typeface="Source Han Sans SC Normal" panose="020B0400000000000000" pitchFamily="34" charset="-128"/>
                    <a:ea typeface="Source Han Sans SC Normal" panose="020B0400000000000000" pitchFamily="34" charset="-128"/>
                  </a:rPr>
                  <a:t>fixed MEO satellite coverage angle β = 20 deg and static controllable hops J = 4</a:t>
                </a:r>
                <a:r>
                  <a:rPr kumimoji="1" lang="zh-CN" altLang="en-US" sz="1400" dirty="0">
                    <a:latin typeface="Source Han Sans SC Normal" panose="020B0400000000000000" pitchFamily="34" charset="-128"/>
                    <a:ea typeface="Source Han Sans SC Normal" panose="020B0400000000000000" pitchFamily="34" charset="-128"/>
                    <a:sym typeface="+mn-ea"/>
                  </a:rPr>
                  <a:t> and the altitude of LEO satellites is</a:t>
                </a:r>
                <a14:m>
                  <m:oMath xmlns:m="http://schemas.openxmlformats.org/officeDocument/2006/math">
                    <m:r>
                      <a:rPr kumimoji="1" lang="en-US" altLang="zh-CN" sz="1400" dirty="0">
                        <a:latin typeface="Source Han Sans SC Normal" panose="020B0400000000000000" pitchFamily="34" charset="-128"/>
                        <a:ea typeface="Source Han Sans SC Normal" panose="020B0400000000000000" pitchFamily="34" charset="-128"/>
                      </a:rPr>
                      <m:t> </m:t>
                    </m:r>
                    <m:sSub>
                      <m:sSubPr>
                        <m:ctrlPr>
                          <a:rPr kumimoji="1" lang="en-US" altLang="zh-CN" sz="1400" i="1" dirty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 dirty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kumimoji="1" lang="en-US" altLang="zh-CN" sz="1400" i="1" dirty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Cambria Math" panose="02040503050406030204" pitchFamily="18" charset="0"/>
                          </a:rPr>
                          <m:t>𝑙𝑒𝑜</m:t>
                        </m:r>
                      </m:sub>
                    </m:sSub>
                  </m:oMath>
                </a14:m>
                <a:r>
                  <a:rPr kumimoji="1" lang="zh-CN" altLang="en-US" sz="1400" dirty="0">
                    <a:latin typeface="Source Han Sans SC Normal" panose="020B0400000000000000" pitchFamily="34" charset="-128"/>
                    <a:ea typeface="Source Han Sans SC Normal" panose="020B0400000000000000" pitchFamily="34" charset="-128"/>
                    <a:sym typeface="+mn-ea"/>
                  </a:rPr>
                  <a:t> = 1200km.</a:t>
                </a:r>
                <a:endParaRPr kumimoji="1" lang="zh-CN" altLang="en-US" sz="1400" dirty="0">
                  <a:latin typeface="Source Han Sans SC Normal" panose="020B0400000000000000" pitchFamily="34" charset="-128"/>
                  <a:ea typeface="Source Han Sans SC Normal" panose="020B0400000000000000" pitchFamily="34" charset="-128"/>
                </a:endParaRPr>
              </a:p>
              <a:p>
                <a:pPr algn="l">
                  <a:lnSpc>
                    <a:spcPct val="130000"/>
                  </a:lnSpc>
                </a:pPr>
                <a:endParaRPr kumimoji="1" lang="zh-CN" altLang="en-US" sz="1400" dirty="0">
                  <a:latin typeface="Source Han Sans SC Normal" panose="020B0400000000000000" pitchFamily="34" charset="-128"/>
                  <a:ea typeface="Source Han Sans SC Normal" panose="020B0400000000000000" pitchFamily="34" charset="-128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9715" y="1680845"/>
                <a:ext cx="3750310" cy="998220"/>
              </a:xfrm>
              <a:prstGeom prst="rect">
                <a:avLst/>
              </a:prstGeom>
              <a:blipFill rotWithShape="1">
                <a:blip r:embed="rId8"/>
                <a:stretch>
                  <a:fillRect l="-169" t="-636" r="-169" b="-26081"/>
                </a:stretch>
              </a:blipFill>
              <a:ln w="12700" cmpd="sng">
                <a:solidFill>
                  <a:schemeClr val="accent1">
                    <a:shade val="50000"/>
                  </a:schemeClr>
                </a:solidFill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7" name="矩形 16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23" name="图片 22" descr="图片包含 游戏机, 画, 钟表&#10;&#10;描述已自动生成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3524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5</a:t>
            </a:r>
            <a:endParaRPr kumimoji="1" lang="en-US" altLang="zh-CN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1554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结果分析</a:t>
            </a:r>
            <a:endParaRPr kumimoji="1" lang="zh-CN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流程图: 延期 23"/>
          <p:cNvSpPr/>
          <p:nvPr/>
        </p:nvSpPr>
        <p:spPr>
          <a:xfrm flipH="1">
            <a:off x="11644604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24</a:t>
            </a:r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610235" y="1005205"/>
            <a:ext cx="5089525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dirty="0">
                <a:latin typeface="+mn-ea"/>
              </a:rPr>
              <a:t>3) Variable MEO Satellite Coverage Angles:</a:t>
            </a:r>
            <a:endParaRPr kumimoji="1" dirty="0">
              <a:latin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622300" y="4580890"/>
            <a:ext cx="3192145" cy="6648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sz="14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c)所需控制器的最佳数量</a:t>
            </a:r>
            <a:r>
              <a:rPr kumimoji="1" lang="zh-CN" altLang="en-US" sz="1400" dirty="0">
                <a:latin typeface="Source Han Sans SC Normal" panose="020B0400000000000000" pitchFamily="34" charset="-128"/>
                <a:ea typeface="Source Han Sans SC Normal" panose="020B0400000000000000" pitchFamily="34" charset="-128"/>
                <a:sym typeface="+mn-ea"/>
              </a:rPr>
              <a:t>随MEO卫星覆盖角和LEO星座尺度变化的延迟</a:t>
            </a:r>
            <a:endParaRPr kumimoji="1" lang="zh-CN" altLang="en-US" sz="14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  <a:p>
            <a:pPr algn="l">
              <a:lnSpc>
                <a:spcPct val="130000"/>
              </a:lnSpc>
            </a:pPr>
            <a:endParaRPr kumimoji="1" lang="zh-CN" altLang="en-US" sz="14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" y="1459865"/>
            <a:ext cx="7018020" cy="31032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237355" y="4582160"/>
            <a:ext cx="3717925" cy="6502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sz="14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d)信令分布随MEO卫星覆盖角和LEO星座尺度变化的延迟</a:t>
            </a:r>
            <a:endParaRPr kumimoji="1" lang="zh-CN" altLang="en-US" sz="14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7926705" y="1748155"/>
                <a:ext cx="4262120" cy="803910"/>
              </a:xfrm>
              <a:prstGeom prst="rect">
                <a:avLst/>
              </a:prstGeom>
              <a:noFill/>
              <a:ln w="12700" cmpd="sng">
                <a:solidFill>
                  <a:schemeClr val="accent1">
                    <a:shade val="50000"/>
                  </a:schemeClr>
                </a:solidFill>
                <a:prstDash val="solid"/>
              </a:ln>
            </p:spPr>
            <p:txBody>
              <a:bodyPr wrap="square" rtlCol="0" anchor="t">
                <a:noAutofit/>
              </a:bodyPr>
              <a:p>
                <a:pPr algn="l">
                  <a:lnSpc>
                    <a:spcPct val="130000"/>
                  </a:lnSpc>
                </a:pPr>
                <a:r>
                  <a:rPr kumimoji="1" lang="zh-CN" altLang="en-US" sz="1400" dirty="0">
                    <a:latin typeface="Source Han Sans SC Normal" panose="020B0400000000000000" pitchFamily="34" charset="-128"/>
                    <a:ea typeface="Source Han Sans SC Normal" panose="020B0400000000000000" pitchFamily="34" charset="-128"/>
                  </a:rPr>
                  <a:t>fixed MEO satellite alti_x0002_tude and controllable hops</a:t>
                </a:r>
                <a:r>
                  <a:rPr kumimoji="1" lang="en-US" altLang="zh-CN" sz="1400" dirty="0">
                    <a:latin typeface="Source Han Sans SC Normal" panose="020B0400000000000000" pitchFamily="34" charset="-128"/>
                    <a:ea typeface="Source Han Sans SC Normal" panose="020B0400000000000000" pitchFamily="34" charset="-128"/>
                  </a:rPr>
                  <a:t>,</a:t>
                </a:r>
                <a:r>
                  <a:rPr kumimoji="1" lang="zh-CN" altLang="en-US" sz="1400" dirty="0">
                    <a:latin typeface="Source Han Sans SC Normal" panose="020B0400000000000000" pitchFamily="34" charset="-128"/>
                    <a:ea typeface="Source Han Sans SC Normal" panose="020B0400000000000000" pitchFamily="34" charset="-128"/>
                    <a:sym typeface="+mn-ea"/>
                  </a:rPr>
                  <a:t> and the altitude of LEO satellites is</a:t>
                </a:r>
                <a14:m>
                  <m:oMath xmlns:m="http://schemas.openxmlformats.org/officeDocument/2006/math">
                    <m:r>
                      <a:rPr kumimoji="1" lang="en-US" altLang="zh-CN" sz="1400" dirty="0">
                        <a:latin typeface="Source Han Sans SC Normal" panose="020B0400000000000000" pitchFamily="34" charset="-128"/>
                        <a:ea typeface="Source Han Sans SC Normal" panose="020B0400000000000000" pitchFamily="34" charset="-128"/>
                      </a:rPr>
                      <m:t> </m:t>
                    </m:r>
                    <m:sSub>
                      <m:sSubPr>
                        <m:ctrlPr>
                          <a:rPr kumimoji="1" lang="en-US" altLang="zh-CN" sz="1400" i="1" dirty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 dirty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kumimoji="1" lang="en-US" altLang="zh-CN" sz="1400" i="1" dirty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Cambria Math" panose="02040503050406030204" pitchFamily="18" charset="0"/>
                          </a:rPr>
                          <m:t>𝑙𝑒𝑜</m:t>
                        </m:r>
                      </m:sub>
                    </m:sSub>
                  </m:oMath>
                </a14:m>
                <a:r>
                  <a:rPr kumimoji="1" lang="zh-CN" altLang="en-US" sz="1400" dirty="0">
                    <a:latin typeface="Source Han Sans SC Normal" panose="020B0400000000000000" pitchFamily="34" charset="-128"/>
                    <a:ea typeface="Source Han Sans SC Normal" panose="020B0400000000000000" pitchFamily="34" charset="-128"/>
                    <a:sym typeface="+mn-ea"/>
                  </a:rPr>
                  <a:t> = 1200km.</a:t>
                </a:r>
                <a:endParaRPr kumimoji="1" lang="zh-CN" altLang="en-US" sz="1400" dirty="0">
                  <a:latin typeface="Source Han Sans SC Normal" panose="020B0400000000000000" pitchFamily="34" charset="-128"/>
                  <a:ea typeface="Source Han Sans SC Normal" panose="020B0400000000000000" pitchFamily="34" charset="-128"/>
                </a:endParaRPr>
              </a:p>
              <a:p>
                <a:pPr algn="l">
                  <a:lnSpc>
                    <a:spcPct val="130000"/>
                  </a:lnSpc>
                </a:pPr>
                <a:endParaRPr kumimoji="1" lang="en-US" altLang="zh-CN" sz="1400" dirty="0">
                  <a:latin typeface="Source Han Sans SC Normal" panose="020B0400000000000000" pitchFamily="34" charset="-128"/>
                  <a:ea typeface="Source Han Sans SC Normal" panose="020B0400000000000000" pitchFamily="34" charset="-128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705" y="1748155"/>
                <a:ext cx="4262120" cy="803910"/>
              </a:xfrm>
              <a:prstGeom prst="rect">
                <a:avLst/>
              </a:prstGeom>
              <a:blipFill rotWithShape="1">
                <a:blip r:embed="rId7"/>
                <a:stretch>
                  <a:fillRect l="-149" t="-790" r="-149" b="-56556"/>
                </a:stretch>
              </a:blipFill>
              <a:ln w="12700" cmpd="sng">
                <a:solidFill>
                  <a:schemeClr val="accent1">
                    <a:shade val="50000"/>
                  </a:schemeClr>
                </a:solidFill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8176260" y="3536315"/>
            <a:ext cx="3763010" cy="730885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 rtlCol="0" anchor="t">
            <a:spAutoFit/>
          </a:bodyPr>
          <a:p>
            <a:pPr algn="l">
              <a:lnSpc>
                <a:spcPct val="130000"/>
              </a:lnSpc>
            </a:pP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在相同的MEO卫星覆盖角下，信令分布延迟随着LEO星座规模的增大而得到改善。</a:t>
            </a:r>
            <a:endParaRPr kumimoji="1"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4" name="直接箭头连接符 3"/>
          <p:cNvCxnSpPr>
            <a:stCxn id="5" idx="3"/>
            <a:endCxn id="3" idx="1"/>
          </p:cNvCxnSpPr>
          <p:nvPr/>
        </p:nvCxnSpPr>
        <p:spPr>
          <a:xfrm>
            <a:off x="7640320" y="3011805"/>
            <a:ext cx="535940" cy="890270"/>
          </a:xfrm>
          <a:prstGeom prst="straightConnector1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685" y="5251450"/>
            <a:ext cx="8056880" cy="11855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570855" y="5201920"/>
            <a:ext cx="3004185" cy="123063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none" rtlCol="0">
            <a:noAutofit/>
          </a:bodyPr>
          <a:p>
            <a:pPr algn="ctr">
              <a:lnSpc>
                <a:spcPct val="130000"/>
              </a:lnSpc>
            </a:pPr>
            <a:endParaRPr kumimoji="1" lang="zh-CN" altLang="en-US" sz="12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243695" y="4836795"/>
            <a:ext cx="2138680" cy="370840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none" rtlCol="0">
            <a:spAutoFit/>
          </a:bodyPr>
          <a:p>
            <a:pPr algn="ctr">
              <a:lnSpc>
                <a:spcPct val="130000"/>
              </a:lnSpc>
            </a:pPr>
            <a:r>
              <a:rPr kumimoji="1" lang="zh-CN" altLang="en-US" sz="1400" dirty="0">
                <a:latin typeface="Source Han Sans SC Normal" panose="020B0400000000000000" pitchFamily="34" charset="-128"/>
                <a:ea typeface="宋体" panose="02010600030101010101" pitchFamily="2" charset="-122"/>
              </a:rPr>
              <a:t>覆盖角度加大，延迟增加</a:t>
            </a:r>
            <a:endParaRPr kumimoji="1" lang="zh-CN" altLang="en-US" sz="1400" dirty="0">
              <a:latin typeface="Source Han Sans SC Normal" panose="020B0400000000000000" pitchFamily="34" charset="-128"/>
              <a:ea typeface="宋体" panose="02010600030101010101" pitchFamily="2" charset="-122"/>
            </a:endParaRPr>
          </a:p>
        </p:txBody>
      </p:sp>
      <p:cxnSp>
        <p:nvCxnSpPr>
          <p:cNvPr id="12" name="直接箭头连接符 11"/>
          <p:cNvCxnSpPr>
            <a:stCxn id="10" idx="0"/>
          </p:cNvCxnSpPr>
          <p:nvPr/>
        </p:nvCxnSpPr>
        <p:spPr>
          <a:xfrm flipV="1">
            <a:off x="7073265" y="5029200"/>
            <a:ext cx="2170430" cy="172720"/>
          </a:xfrm>
          <a:prstGeom prst="straightConnector1">
            <a:avLst/>
          </a:prstGeom>
          <a:ln w="15875" cmpd="sng">
            <a:solidFill>
              <a:schemeClr val="accent1">
                <a:shade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7" name="矩形 16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23" name="图片 22" descr="图片包含 游戏机, 画, 钟表&#10;&#10;描述已自动生成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3524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5</a:t>
            </a:r>
            <a:endParaRPr kumimoji="1" lang="en-US" altLang="zh-CN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1554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结果分析</a:t>
            </a:r>
            <a:endParaRPr kumimoji="1" lang="zh-CN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流程图: 延期 23"/>
          <p:cNvSpPr/>
          <p:nvPr/>
        </p:nvSpPr>
        <p:spPr>
          <a:xfrm flipH="1">
            <a:off x="11644604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25</a:t>
            </a:r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610235" y="1005205"/>
            <a:ext cx="5089525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dirty="0">
                <a:latin typeface="+mn-ea"/>
              </a:rPr>
              <a:t> Optimal SCN (OSCN) Design for OneWeb</a:t>
            </a:r>
            <a:r>
              <a:rPr kumimoji="1" lang="zh-CN" dirty="0">
                <a:latin typeface="+mn-ea"/>
              </a:rPr>
              <a:t>：</a:t>
            </a:r>
            <a:endParaRPr kumimoji="1" lang="zh-CN" dirty="0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045" y="1524635"/>
            <a:ext cx="10673715" cy="16205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048000" y="3453765"/>
            <a:ext cx="6096000" cy="3708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400" dirty="0">
                <a:latin typeface="Source Han Sans SC Normal" panose="020B0400000000000000" pitchFamily="34" charset="-128"/>
                <a:ea typeface="Source Han Sans SC Normal" panose="020B0400000000000000" pitchFamily="34" charset="-128"/>
                <a:sym typeface="+mn-ea"/>
              </a:rPr>
              <a:t>OneWeb</a:t>
            </a:r>
            <a:r>
              <a:rPr kumimoji="1" lang="zh-CN" altLang="en-US" sz="1400" dirty="0">
                <a:latin typeface="Source Han Sans SC Normal" panose="020B0400000000000000" pitchFamily="34" charset="-128"/>
                <a:ea typeface="Source Han Sans SC Normal" panose="020B0400000000000000" pitchFamily="34" charset="-128"/>
                <a:sym typeface="+mn-ea"/>
              </a:rPr>
              <a:t>系统中</a:t>
            </a:r>
            <a:r>
              <a:rPr kumimoji="1" lang="zh-CN" altLang="en-US" sz="14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四种可行的</a:t>
            </a:r>
            <a:r>
              <a:rPr kumimoji="1" lang="en-US" altLang="zh-CN" sz="14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OSCN</a:t>
            </a:r>
            <a:r>
              <a:rPr kumimoji="1" lang="zh-CN" altLang="en-US" sz="1400" dirty="0">
                <a:latin typeface="Source Han Sans SC Normal" panose="020B0400000000000000" pitchFamily="34" charset="-128"/>
                <a:ea typeface="宋体" panose="02010600030101010101" pitchFamily="2" charset="-122"/>
              </a:rPr>
              <a:t>在</a:t>
            </a:r>
            <a:r>
              <a:rPr kumimoji="1" lang="zh-CN" altLang="en-US" sz="14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不同轨道高度下的信令分布延迟</a:t>
            </a:r>
            <a:endParaRPr kumimoji="1" lang="zh-CN" altLang="en-US" sz="14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18405" y="1478915"/>
            <a:ext cx="827405" cy="1856105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none" rtlCol="0">
            <a:noAutofit/>
          </a:bodyPr>
          <a:p>
            <a:pPr algn="ctr">
              <a:lnSpc>
                <a:spcPct val="130000"/>
              </a:lnSpc>
            </a:pPr>
            <a:endParaRPr kumimoji="1" lang="zh-CN" altLang="en-US" sz="12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873750" y="1478915"/>
            <a:ext cx="1325245" cy="1851025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none" rtlCol="0">
            <a:noAutofit/>
          </a:bodyPr>
          <a:p>
            <a:pPr algn="ctr">
              <a:lnSpc>
                <a:spcPct val="130000"/>
              </a:lnSpc>
            </a:pPr>
            <a:endParaRPr kumimoji="1" lang="zh-CN" altLang="en-US" sz="12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400685" y="4084955"/>
                <a:ext cx="4963160" cy="1701800"/>
              </a:xfrm>
              <a:prstGeom prst="rect">
                <a:avLst/>
              </a:prstGeom>
              <a:noFill/>
              <a:ln w="12700" cmpd="sng">
                <a:solidFill>
                  <a:schemeClr val="accent1">
                    <a:shade val="50000"/>
                  </a:schemeClr>
                </a:solidFill>
                <a:prstDash val="solid"/>
              </a:ln>
            </p:spPr>
            <p:txBody>
              <a:bodyPr wrap="square" rtlCol="0" anchor="t">
                <a:spAutoFit/>
              </a:bodyPr>
              <a:p>
                <a:pPr algn="l">
                  <a:lnSpc>
                    <a:spcPct val="130000"/>
                  </a:lnSpc>
                </a:pPr>
                <a:r>
                  <a:rPr kumimoji="1"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OneWeb系统由720颗LEO卫星组成，均匀分布在18个圆形轨道平面上，海拔1200公里，每个平面倾斜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600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1600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</a:rPr>
                          <m:t>87</m:t>
                        </m:r>
                        <m:r>
                          <a:rPr kumimoji="1" lang="en-US" altLang="zh-CN" sz="1600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</a:rPr>
                          <m:t>.</m:t>
                        </m:r>
                        <m:r>
                          <a:rPr kumimoji="1" lang="en-US" altLang="zh-CN" sz="1600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</a:rPr>
                          <m:t>9</m:t>
                        </m:r>
                      </m:e>
                      <m:sup>
                        <m:r>
                          <a:rPr kumimoji="1" lang="en-US" altLang="zh-CN" sz="1600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kumimoji="1"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。</a:t>
                </a:r>
                <a:endParaRPr kumimoji="1"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 algn="l">
                  <a:lnSpc>
                    <a:spcPct val="130000"/>
                  </a:lnSpc>
                </a:pPr>
                <a:r>
                  <a:rPr kumimoji="1"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矩形</a:t>
                </a:r>
                <a:r>
                  <a:rPr kumimoji="1"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OCS</a:t>
                </a:r>
                <a:r>
                  <a:rPr kumimoji="1"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和八边形CDS</a:t>
                </a:r>
                <a:endParaRPr kumimoji="1"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 algn="l">
                  <a:lnSpc>
                    <a:spcPct val="130000"/>
                  </a:lnSpc>
                </a:pPr>
                <a:r>
                  <a:rPr kumimoji="1"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case I = 1，the OSCN has 2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kumimoji="1" lang="en-US" altLang="zh-CN" sz="1600" i="1" dirty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 orbits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 dirty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kumimoji="1" lang="en-US" altLang="zh-CN" sz="1600" i="1" dirty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 satellites per orbit</a:t>
                </a:r>
                <a:endParaRPr kumimoji="1"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85" y="4084955"/>
                <a:ext cx="4963160" cy="1701800"/>
              </a:xfrm>
              <a:prstGeom prst="rect">
                <a:avLst/>
              </a:prstGeom>
              <a:blipFill rotWithShape="1">
                <a:blip r:embed="rId6"/>
                <a:stretch>
                  <a:fillRect l="-128" t="-373" r="-128" b="-373"/>
                </a:stretch>
              </a:blipFill>
              <a:ln w="12700" cmpd="sng">
                <a:solidFill>
                  <a:schemeClr val="accent1">
                    <a:shade val="50000"/>
                  </a:schemeClr>
                </a:solidFill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6499860" y="4217670"/>
            <a:ext cx="4787900" cy="730885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 rtlCol="0" anchor="t">
            <a:spAutoFit/>
          </a:bodyPr>
          <a:p>
            <a:pPr algn="l">
              <a:lnSpc>
                <a:spcPct val="130000"/>
              </a:lnSpc>
            </a:pP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其中控制器的数量与控制延迟成反比，控制器的数量越少，由于所需的大CDS，控制延迟有显著的振荡。</a:t>
            </a:r>
            <a:endParaRPr kumimoji="1"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10" name="直接箭头连接符 9"/>
          <p:cNvCxnSpPr>
            <a:stCxn id="6" idx="2"/>
          </p:cNvCxnSpPr>
          <p:nvPr/>
        </p:nvCxnSpPr>
        <p:spPr>
          <a:xfrm>
            <a:off x="6536690" y="3329940"/>
            <a:ext cx="2313305" cy="887730"/>
          </a:xfrm>
          <a:prstGeom prst="straightConnector1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346287" y="375495"/>
            <a:ext cx="11462658" cy="6077693"/>
          </a:xfrm>
          <a:prstGeom prst="rect">
            <a:avLst/>
          </a:prstGeom>
          <a:gradFill>
            <a:gsLst>
              <a:gs pos="0">
                <a:schemeClr val="bg1">
                  <a:alpha val="7000"/>
                </a:schemeClr>
              </a:gs>
              <a:gs pos="38000">
                <a:schemeClr val="bg1">
                  <a:alpha val="0"/>
                </a:schemeClr>
              </a:gs>
              <a:gs pos="6200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0" scaled="0"/>
          </a:gradFill>
          <a:ln w="19050">
            <a:gradFill>
              <a:gsLst>
                <a:gs pos="0">
                  <a:schemeClr val="bg1"/>
                </a:gs>
                <a:gs pos="38000">
                  <a:schemeClr val="bg1">
                    <a:alpha val="0"/>
                  </a:schemeClr>
                </a:gs>
                <a:gs pos="62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 descr="图片包含 游戏机, 画, 钟表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145" y="122295"/>
            <a:ext cx="3019710" cy="6169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screen">
            <a:alphaModFix amt="70000"/>
          </a:blip>
          <a:stretch>
            <a:fillRect/>
          </a:stretch>
        </p:blipFill>
        <p:spPr>
          <a:xfrm>
            <a:off x="5052435" y="6220399"/>
            <a:ext cx="2050361" cy="406902"/>
          </a:xfrm>
          <a:prstGeom prst="rect">
            <a:avLst/>
          </a:prstGeom>
        </p:spPr>
      </p:pic>
      <p:pic>
        <p:nvPicPr>
          <p:cNvPr id="10" name="图片 9" descr="图片包含 游戏机, 画&#10;&#10;描述已自动生成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133960" y="690867"/>
            <a:ext cx="9887309" cy="3229854"/>
          </a:xfrm>
          <a:prstGeom prst="rect">
            <a:avLst/>
          </a:prstGeom>
        </p:spPr>
      </p:pic>
      <p:cxnSp>
        <p:nvCxnSpPr>
          <p:cNvPr id="6" name="直线连接符 5"/>
          <p:cNvCxnSpPr/>
          <p:nvPr/>
        </p:nvCxnSpPr>
        <p:spPr>
          <a:xfrm>
            <a:off x="2854036" y="3541855"/>
            <a:ext cx="6483928" cy="0"/>
          </a:xfrm>
          <a:prstGeom prst="line">
            <a:avLst/>
          </a:prstGeom>
          <a:ln w="19050">
            <a:gradFill>
              <a:gsLst>
                <a:gs pos="50000">
                  <a:schemeClr val="bg1"/>
                </a:gs>
                <a:gs pos="0">
                  <a:schemeClr val="bg1">
                    <a:lumMod val="100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3341639" y="3789868"/>
            <a:ext cx="5589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spc="1200" dirty="0">
                <a:solidFill>
                  <a:schemeClr val="bg1"/>
                </a:solidFill>
                <a:effectLst>
                  <a:outerShdw dist="12700" dir="5400000" algn="ctr" rotWithShape="0">
                    <a:srgbClr val="000000"/>
                  </a:outerShdw>
                </a:effectLst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QUESTIONS</a:t>
            </a:r>
            <a:r>
              <a:rPr lang="zh-CN" altLang="en-US" sz="1600" spc="1200" dirty="0">
                <a:solidFill>
                  <a:schemeClr val="bg1"/>
                </a:solidFill>
                <a:effectLst>
                  <a:outerShdw dist="12700" dir="5400000" algn="ctr" rotWithShape="0">
                    <a:srgbClr val="000000"/>
                  </a:outerShdw>
                </a:effectLst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spc="1200" dirty="0">
                <a:solidFill>
                  <a:schemeClr val="bg1"/>
                </a:solidFill>
                <a:effectLst>
                  <a:outerShdw dist="12700" dir="5400000" algn="ctr" rotWithShape="0">
                    <a:srgbClr val="000000"/>
                  </a:outerShdw>
                </a:effectLst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&amp;</a:t>
            </a:r>
            <a:r>
              <a:rPr lang="zh-CN" altLang="en-US" sz="1600" spc="1200" dirty="0">
                <a:solidFill>
                  <a:schemeClr val="bg1"/>
                </a:solidFill>
                <a:effectLst>
                  <a:outerShdw dist="12700" dir="5400000" algn="ctr" rotWithShape="0">
                    <a:srgbClr val="000000"/>
                  </a:outerShdw>
                </a:effectLst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spc="1200" dirty="0">
                <a:solidFill>
                  <a:schemeClr val="bg1"/>
                </a:solidFill>
                <a:effectLst>
                  <a:outerShdw dist="12700" dir="5400000" algn="ctr" rotWithShape="0">
                    <a:srgbClr val="000000"/>
                  </a:outerShdw>
                </a:effectLst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ANSWERS</a:t>
            </a:r>
            <a:endParaRPr lang="zh-CN" altLang="en-US" sz="1600" spc="1200" dirty="0">
              <a:solidFill>
                <a:schemeClr val="bg1"/>
              </a:solidFill>
              <a:effectLst>
                <a:outerShdw dist="12700" dir="5400000" algn="ctr" rotWithShape="0">
                  <a:srgbClr val="000000"/>
                </a:outerShdw>
              </a:effectLst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389667" y="2433859"/>
            <a:ext cx="5493812" cy="110799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6600" b="1" spc="300" dirty="0">
                <a:ln w="9525"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感谢大家观看</a:t>
            </a:r>
            <a:endParaRPr kumimoji="1" lang="zh-CN" altLang="en-US" sz="6600" b="1" spc="300" dirty="0">
              <a:ln w="9525">
                <a:noFill/>
              </a:ln>
              <a:gradFill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4886512" y="1587570"/>
            <a:ext cx="275267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8000" b="1" dirty="0">
                <a:ln w="47625" cap="rnd">
                  <a:gradFill>
                    <a:gsLst>
                      <a:gs pos="0">
                        <a:srgbClr val="C00000"/>
                      </a:gs>
                      <a:gs pos="70000">
                        <a:srgbClr val="C00000">
                          <a:alpha val="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C00000">
                        <a:alpha val="13000"/>
                      </a:srgbClr>
                    </a:gs>
                    <a:gs pos="70000">
                      <a:srgbClr val="C00000">
                        <a:alpha val="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ea typeface="ZhenyanGB" panose="02010600030101010101" pitchFamily="2" charset="-122"/>
                <a:cs typeface="Arial" panose="020B0604020202020204" pitchFamily="34" charset="0"/>
              </a:rPr>
              <a:t>01</a:t>
            </a:r>
            <a:endParaRPr kumimoji="1" lang="zh-CN" altLang="en-US" sz="18000" b="1" dirty="0">
              <a:ln w="47625" cap="rnd">
                <a:gradFill>
                  <a:gsLst>
                    <a:gs pos="0">
                      <a:srgbClr val="C00000"/>
                    </a:gs>
                    <a:gs pos="70000">
                      <a:srgbClr val="C00000">
                        <a:alpha val="0"/>
                      </a:srgbClr>
                    </a:gs>
                  </a:gsLst>
                  <a:lin ang="5400000" scaled="1"/>
                </a:gradFill>
              </a:ln>
              <a:gradFill>
                <a:gsLst>
                  <a:gs pos="0">
                    <a:srgbClr val="C00000">
                      <a:alpha val="13000"/>
                    </a:srgbClr>
                  </a:gs>
                  <a:gs pos="70000">
                    <a:srgbClr val="C00000">
                      <a:alpha val="0"/>
                    </a:srgbClr>
                  </a:gs>
                </a:gsLst>
                <a:lin ang="5400000" scaled="1"/>
              </a:gradFill>
              <a:latin typeface="Arial" panose="020B0604020202020204" pitchFamily="34" charset="0"/>
              <a:ea typeface="ZhenyanGB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85835" y="3505945"/>
            <a:ext cx="10620652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000" b="1" spc="300" dirty="0">
                <a:gradFill>
                  <a:gsLst>
                    <a:gs pos="0">
                      <a:srgbClr val="C00000"/>
                    </a:gs>
                    <a:gs pos="100000">
                      <a:srgbClr val="F87768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背景介绍</a:t>
            </a:r>
            <a:endParaRPr kumimoji="1" lang="zh-CN" altLang="zh-CN" sz="2800" b="1" spc="300" dirty="0">
              <a:gradFill>
                <a:gsLst>
                  <a:gs pos="0">
                    <a:srgbClr val="C00000"/>
                  </a:gs>
                  <a:gs pos="100000">
                    <a:srgbClr val="F87768"/>
                  </a:gs>
                </a:gsLst>
                <a:lin ang="5400000" scaled="0"/>
              </a:gra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kumimoji="1" lang="en-US" altLang="zh-CN" sz="2800" b="1" spc="300" dirty="0">
                <a:gradFill>
                  <a:gsLst>
                    <a:gs pos="0">
                      <a:srgbClr val="C00000"/>
                    </a:gs>
                    <a:gs pos="100000">
                      <a:srgbClr val="F87768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 </a:t>
            </a:r>
            <a:endParaRPr kumimoji="1" lang="en-US" altLang="zh-CN" sz="2800" b="1" spc="300" dirty="0">
              <a:gradFill>
                <a:gsLst>
                  <a:gs pos="0">
                    <a:srgbClr val="C00000"/>
                  </a:gs>
                  <a:gs pos="100000">
                    <a:srgbClr val="F87768"/>
                  </a:gs>
                </a:gsLst>
                <a:lin ang="5400000" scaled="0"/>
              </a:gra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流程图: 延期 4"/>
          <p:cNvSpPr/>
          <p:nvPr/>
        </p:nvSpPr>
        <p:spPr>
          <a:xfrm flipH="1">
            <a:off x="11644604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2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3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1554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背景介绍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3" name="流程图: 延期 32"/>
          <p:cNvSpPr/>
          <p:nvPr/>
        </p:nvSpPr>
        <p:spPr>
          <a:xfrm flipH="1">
            <a:off x="11644604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332105" y="1154430"/>
            <a:ext cx="11539855" cy="52990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just" fontAlgn="auto">
              <a:lnSpc>
                <a:spcPct val="130000"/>
              </a:lnSpc>
            </a:pP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将卫星网络整合到未来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B5G/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6G系统的愿景，再次刺激了卫星网络在未来无线通信网络中的研究热潮。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 fontAlgn="auto">
              <a:lnSpc>
                <a:spcPct val="130000"/>
              </a:lnSpc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 fontAlgn="auto">
              <a:lnSpc>
                <a:spcPct val="130000"/>
              </a:lnSpc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2.新兴的低轨（LEO）卫星星座，如StarLink和OneWeb，逐渐变得密集和大规模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。为了应对低轨星座规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 fontAlgn="auto">
              <a:lnSpc>
                <a:spcPct val="130000"/>
              </a:lnSpc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模的快速增长，许多研究人员重新思考了一些关键的系统问题，如星座设计，路由，移动性管理，地面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 fontAlgn="auto">
              <a:lnSpc>
                <a:spcPct val="130000"/>
              </a:lnSpc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卫星综合卸载策略等.然而，这些技术的实现离不开高效网络控制技术的支持。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 fontAlgn="auto">
              <a:lnSpc>
                <a:spcPct val="130000"/>
              </a:lnSpc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 fontAlgn="auto">
              <a:lnSpc>
                <a:spcPct val="130000"/>
              </a:lnSpc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3.为了解决由于无法在全球范围内部署GS和星座规模增长而引起的问题，卫星可以配备控制器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，以此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 fontAlgn="auto">
              <a:lnSpc>
                <a:spcPct val="130000"/>
              </a:lnSpc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来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为卫星、用户和服务实施天基网络控制。受益于非低轨卫星的覆盖面广、不受地域限制、寿命更长，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 fontAlgn="auto">
              <a:lnSpc>
                <a:spcPct val="130000"/>
              </a:lnSpc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在非低轨卫星层上构建控制网络，可以有效减少控制器数量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 fontAlgn="auto">
              <a:lnSpc>
                <a:spcPct val="130000"/>
              </a:lnSpc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 fontAlgn="auto">
              <a:lnSpc>
                <a:spcPct val="130000"/>
              </a:lnSpc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4.网络控制器需要协调大量的网络节点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，如何通过配置最少数量的控制器来设计最优的网络控制结构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 fontAlgn="auto">
              <a:lnSpc>
                <a:spcPct val="130000"/>
              </a:lnSpc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（ONCS），以便在有限的跳点数内实现有效的控制交互，是MSC中的一个关键问题。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4900141" y="1587570"/>
            <a:ext cx="2725420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8000" b="1" dirty="0">
                <a:ln w="47625" cap="rnd">
                  <a:gradFill>
                    <a:gsLst>
                      <a:gs pos="0">
                        <a:srgbClr val="C00000"/>
                      </a:gs>
                      <a:gs pos="70000">
                        <a:srgbClr val="C00000">
                          <a:alpha val="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C00000">
                        <a:alpha val="13000"/>
                      </a:srgbClr>
                    </a:gs>
                    <a:gs pos="70000">
                      <a:srgbClr val="C00000">
                        <a:alpha val="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ea typeface="ZhenyanGB" panose="02010600030101010101" pitchFamily="2" charset="-122"/>
                <a:cs typeface="Arial" panose="020B0604020202020204" pitchFamily="34" charset="0"/>
              </a:rPr>
              <a:t>02</a:t>
            </a:r>
            <a:endParaRPr kumimoji="1" lang="zh-CN" altLang="en-US" sz="18000" b="1" dirty="0">
              <a:ln w="47625" cap="rnd">
                <a:gradFill>
                  <a:gsLst>
                    <a:gs pos="0">
                      <a:srgbClr val="C00000"/>
                    </a:gs>
                    <a:gs pos="70000">
                      <a:srgbClr val="C00000">
                        <a:alpha val="0"/>
                      </a:srgbClr>
                    </a:gs>
                  </a:gsLst>
                  <a:lin ang="5400000" scaled="1"/>
                </a:gradFill>
              </a:ln>
              <a:gradFill>
                <a:gsLst>
                  <a:gs pos="0">
                    <a:srgbClr val="C00000">
                      <a:alpha val="13000"/>
                    </a:srgbClr>
                  </a:gs>
                  <a:gs pos="70000">
                    <a:srgbClr val="C00000">
                      <a:alpha val="0"/>
                    </a:srgbClr>
                  </a:gs>
                </a:gsLst>
                <a:lin ang="5400000" scaled="1"/>
              </a:gradFill>
              <a:latin typeface="Arial" panose="020B0604020202020204" pitchFamily="34" charset="0"/>
              <a:ea typeface="ZhenyanGB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85835" y="3505945"/>
            <a:ext cx="10620652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000" b="1" spc="300" dirty="0">
                <a:gradFill>
                  <a:gsLst>
                    <a:gs pos="0">
                      <a:srgbClr val="C00000"/>
                    </a:gs>
                    <a:gs pos="100000">
                      <a:srgbClr val="F87768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主要工作介绍</a:t>
            </a:r>
            <a:endParaRPr kumimoji="1" lang="zh-CN" altLang="zh-CN" sz="2800" b="1" spc="300" dirty="0">
              <a:gradFill>
                <a:gsLst>
                  <a:gs pos="0">
                    <a:srgbClr val="C00000"/>
                  </a:gs>
                  <a:gs pos="100000">
                    <a:srgbClr val="F87768"/>
                  </a:gs>
                </a:gsLst>
                <a:lin ang="5400000" scaled="0"/>
              </a:gra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kumimoji="1" lang="en-US" altLang="zh-CN" sz="2800" b="1" spc="300" dirty="0">
                <a:gradFill>
                  <a:gsLst>
                    <a:gs pos="0">
                      <a:srgbClr val="C00000"/>
                    </a:gs>
                    <a:gs pos="100000">
                      <a:srgbClr val="F87768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 </a:t>
            </a:r>
            <a:endParaRPr kumimoji="1" lang="en-US" altLang="zh-CN" sz="2800" b="1" spc="300" dirty="0">
              <a:gradFill>
                <a:gsLst>
                  <a:gs pos="0">
                    <a:srgbClr val="C00000"/>
                  </a:gs>
                  <a:gs pos="100000">
                    <a:srgbClr val="F87768"/>
                  </a:gs>
                </a:gsLst>
                <a:lin ang="5400000" scaled="0"/>
              </a:gra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流程图: 延期 4"/>
          <p:cNvSpPr/>
          <p:nvPr/>
        </p:nvSpPr>
        <p:spPr>
          <a:xfrm flipH="1">
            <a:off x="11644604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en-US" altLang="zh-C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2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3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3524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endParaRPr kumimoji="1" lang="en-US" altLang="zh-CN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2240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主要工作介绍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3" name="流程图: 延期 32"/>
          <p:cNvSpPr/>
          <p:nvPr/>
        </p:nvSpPr>
        <p:spPr>
          <a:xfrm flipH="1">
            <a:off x="11644604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531495" y="1012825"/>
            <a:ext cx="11107420" cy="407352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just">
              <a:lnSpc>
                <a:spcPct val="130000"/>
              </a:lnSpc>
            </a:pP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1.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提出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双层卫星网络的联合设计，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研究并制定了非低轨卫星对低轨卫星的实际覆盖模型，在非低</a:t>
            </a:r>
            <a:endParaRPr kumimoji="1"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30000"/>
              </a:lnSpc>
            </a:pP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轨卫星层上构建最优SCN来设计ONCS，</a:t>
            </a:r>
            <a:endParaRPr kumimoji="1"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30000"/>
              </a:lnSpc>
            </a:pP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30000"/>
              </a:lnSpc>
            </a:pP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30000"/>
              </a:lnSpc>
            </a:pP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2.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在此基础上，鉴于非低轨卫星控制器的覆盖特征和跳数，通过公式化结论快速推导出低轨和非</a:t>
            </a:r>
            <a:endParaRPr kumimoji="1"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30000"/>
              </a:lnSpc>
            </a:pP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低轨卫星层的相应网络配置。</a:t>
            </a:r>
            <a:endParaRPr kumimoji="1"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30000"/>
              </a:lnSpc>
            </a:pP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30000"/>
              </a:lnSpc>
            </a:pP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30000"/>
              </a:lnSpc>
            </a:pP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3.根据网络规模设计适当的可控跳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、轨道高度和卫星覆盖角度，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来研究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控制器数量和控制延迟之</a:t>
            </a: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30000"/>
              </a:lnSpc>
            </a:pP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间性能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的平衡。此外，还为现有的MSC系统（即OneWeb）设计了最佳的SCN并验证所提出的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ONCS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kumimoji="1"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30000"/>
              </a:lnSpc>
            </a:pPr>
            <a:endParaRPr kumimoji="1"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30000"/>
              </a:lnSpc>
            </a:pPr>
            <a:endParaRPr kumimoji="1"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30000"/>
              </a:lnSpc>
            </a:pPr>
            <a:endParaRPr kumimoji="1"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4900141" y="1587570"/>
            <a:ext cx="2725420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8000" b="1" dirty="0">
                <a:ln w="47625" cap="rnd">
                  <a:gradFill>
                    <a:gsLst>
                      <a:gs pos="0">
                        <a:srgbClr val="C00000"/>
                      </a:gs>
                      <a:gs pos="70000">
                        <a:srgbClr val="C00000">
                          <a:alpha val="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C00000">
                        <a:alpha val="13000"/>
                      </a:srgbClr>
                    </a:gs>
                    <a:gs pos="70000">
                      <a:srgbClr val="C00000">
                        <a:alpha val="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ea typeface="ZhenyanGB" panose="02010600030101010101" pitchFamily="2" charset="-122"/>
                <a:cs typeface="Arial" panose="020B0604020202020204" pitchFamily="34" charset="0"/>
              </a:rPr>
              <a:t>03</a:t>
            </a:r>
            <a:endParaRPr kumimoji="1" lang="zh-CN" altLang="en-US" sz="18000" b="1" dirty="0">
              <a:ln w="47625" cap="rnd">
                <a:gradFill>
                  <a:gsLst>
                    <a:gs pos="0">
                      <a:srgbClr val="C00000"/>
                    </a:gs>
                    <a:gs pos="70000">
                      <a:srgbClr val="C00000">
                        <a:alpha val="0"/>
                      </a:srgbClr>
                    </a:gs>
                  </a:gsLst>
                  <a:lin ang="5400000" scaled="1"/>
                </a:gradFill>
              </a:ln>
              <a:gradFill>
                <a:gsLst>
                  <a:gs pos="0">
                    <a:srgbClr val="C00000">
                      <a:alpha val="13000"/>
                    </a:srgbClr>
                  </a:gs>
                  <a:gs pos="70000">
                    <a:srgbClr val="C00000">
                      <a:alpha val="0"/>
                    </a:srgbClr>
                  </a:gs>
                </a:gsLst>
                <a:lin ang="5400000" scaled="1"/>
              </a:gradFill>
              <a:latin typeface="Arial" panose="020B0604020202020204" pitchFamily="34" charset="0"/>
              <a:ea typeface="ZhenyanGB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85835" y="3505945"/>
            <a:ext cx="10620652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000" b="1" spc="300" dirty="0">
                <a:gradFill>
                  <a:gsLst>
                    <a:gs pos="0">
                      <a:srgbClr val="C00000"/>
                    </a:gs>
                    <a:gs pos="100000">
                      <a:srgbClr val="F87768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系统模型</a:t>
            </a:r>
            <a:endParaRPr kumimoji="1" lang="zh-CN" altLang="zh-CN" sz="2800" b="1" spc="300" dirty="0">
              <a:gradFill>
                <a:gsLst>
                  <a:gs pos="0">
                    <a:srgbClr val="C00000"/>
                  </a:gs>
                  <a:gs pos="100000">
                    <a:srgbClr val="F87768"/>
                  </a:gs>
                </a:gsLst>
                <a:lin ang="5400000" scaled="0"/>
              </a:gra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kumimoji="1" lang="en-US" altLang="zh-CN" sz="2800" b="1" spc="300" dirty="0">
                <a:gradFill>
                  <a:gsLst>
                    <a:gs pos="0">
                      <a:srgbClr val="C00000"/>
                    </a:gs>
                    <a:gs pos="100000">
                      <a:srgbClr val="F87768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 </a:t>
            </a:r>
            <a:endParaRPr kumimoji="1" lang="en-US" altLang="zh-CN" sz="2800" b="1" spc="300" dirty="0">
              <a:gradFill>
                <a:gsLst>
                  <a:gs pos="0">
                    <a:srgbClr val="C00000"/>
                  </a:gs>
                  <a:gs pos="100000">
                    <a:srgbClr val="F87768"/>
                  </a:gs>
                </a:gsLst>
                <a:lin ang="5400000" scaled="0"/>
              </a:gra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流程图: 延期 4"/>
          <p:cNvSpPr/>
          <p:nvPr/>
        </p:nvSpPr>
        <p:spPr>
          <a:xfrm flipH="1">
            <a:off x="11644604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en-US" altLang="zh-C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2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3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3524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endParaRPr kumimoji="1" lang="en-US" altLang="zh-CN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30657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系统模型</a:t>
            </a:r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</a:t>
            </a:r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网络模型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3" name="流程图: 延期 32"/>
          <p:cNvSpPr/>
          <p:nvPr/>
        </p:nvSpPr>
        <p:spPr>
          <a:xfrm flipH="1">
            <a:off x="11644604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3656330" y="6072505"/>
            <a:ext cx="6096000" cy="3708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4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 a double-layer satellite network architecture integrated with B5G/6G</a:t>
            </a:r>
            <a:endParaRPr kumimoji="1" lang="zh-CN" altLang="en-US" sz="14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0945" y="1021080"/>
            <a:ext cx="5906135" cy="4996815"/>
          </a:xfrm>
          <a:prstGeom prst="rect">
            <a:avLst/>
          </a:prstGeom>
        </p:spPr>
      </p:pic>
      <p:sp>
        <p:nvSpPr>
          <p:cNvPr id="11" name="矩形: 圆角 10"/>
          <p:cNvSpPr/>
          <p:nvPr/>
        </p:nvSpPr>
        <p:spPr>
          <a:xfrm>
            <a:off x="292100" y="1429385"/>
            <a:ext cx="1295400" cy="71628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LEO Satellites</a:t>
            </a:r>
            <a:endParaRPr lang="zh-CN" altLang="en-US" dirty="0"/>
          </a:p>
        </p:txBody>
      </p:sp>
      <p:sp>
        <p:nvSpPr>
          <p:cNvPr id="34" name="矩形: 圆角 33"/>
          <p:cNvSpPr/>
          <p:nvPr/>
        </p:nvSpPr>
        <p:spPr>
          <a:xfrm>
            <a:off x="292100" y="2868086"/>
            <a:ext cx="1295400" cy="71628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Non-LEO Satellites</a:t>
            </a:r>
            <a:endParaRPr lang="zh-CN" altLang="en-US" dirty="0"/>
          </a:p>
        </p:txBody>
      </p:sp>
      <p:sp>
        <p:nvSpPr>
          <p:cNvPr id="35" name="矩形: 圆角 34"/>
          <p:cNvSpPr/>
          <p:nvPr/>
        </p:nvSpPr>
        <p:spPr>
          <a:xfrm>
            <a:off x="292100" y="4307421"/>
            <a:ext cx="1295400" cy="71628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SCC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1739900" y="1429385"/>
            <a:ext cx="2103120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+mn-ea"/>
              </a:rPr>
              <a:t>服务、数据通信和收集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739900" y="2884281"/>
            <a:ext cx="2103120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+mn-ea"/>
              </a:rPr>
              <a:t>辅助卫星网络控制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739900" y="4338975"/>
            <a:ext cx="2103120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+mn-ea"/>
              </a:rPr>
              <a:t>主导卫星网络控制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840595" y="2145665"/>
            <a:ext cx="2103120" cy="152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+mn-ea"/>
              </a:rPr>
              <a:t>LEO卫星应在初始时间或切换后向非LEO卫星控制器注册。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931400" y="4138930"/>
            <a:ext cx="2103120" cy="152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+mn-ea"/>
              </a:rPr>
              <a:t>当SCC上传的NCM发生更改时，就会触发ONCS切换。</a:t>
            </a:r>
            <a:endParaRPr kumimoji="1" lang="zh-CN" altLang="en-US" dirty="0">
              <a:latin typeface="+mn-ea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H="1" flipV="1">
            <a:off x="9284335" y="1712595"/>
            <a:ext cx="647065" cy="527050"/>
          </a:xfrm>
          <a:prstGeom prst="straightConnector1">
            <a:avLst/>
          </a:prstGeom>
          <a:ln w="19050" cmpd="sng">
            <a:solidFill>
              <a:schemeClr val="accent1">
                <a:shade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 flipV="1">
            <a:off x="7012305" y="1894840"/>
            <a:ext cx="2951480" cy="2434590"/>
          </a:xfrm>
          <a:prstGeom prst="straightConnector1">
            <a:avLst/>
          </a:prstGeom>
          <a:ln w="19050" cmpd="sng">
            <a:solidFill>
              <a:schemeClr val="accent1">
                <a:shade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7" name="矩形 16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23" name="图片 22" descr="图片包含 游戏机, 画, 钟表&#10;&#10;描述已自动生成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3524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endParaRPr kumimoji="1" lang="en-US" altLang="zh-CN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30657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系统模型</a:t>
            </a:r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-</a:t>
            </a:r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网络模型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流程图: 延期 23"/>
          <p:cNvSpPr/>
          <p:nvPr/>
        </p:nvSpPr>
        <p:spPr>
          <a:xfrm flipH="1">
            <a:off x="11644604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710" y="1309370"/>
            <a:ext cx="3996690" cy="39001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3350" y="5487035"/>
            <a:ext cx="6096000" cy="929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sz="14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 an example of a double-layer satellite network</a:t>
            </a:r>
            <a:r>
              <a:rPr kumimoji="1" lang="en-US" altLang="zh-CN" sz="14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 </a:t>
            </a:r>
            <a:r>
              <a:rPr kumimoji="1" lang="zh-CN" altLang="en-US" sz="14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with 8 (i.e., 4 × 2) non-LEO satellites and 96 (i.e., 6 × 16) LEO satellites, in which each non-LEO satellite controller controls 12 LEO satellites;</a:t>
            </a:r>
            <a:endParaRPr kumimoji="1" lang="zh-CN" altLang="en-US" sz="14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1345" y="1866265"/>
            <a:ext cx="6023610" cy="6280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681345" y="1309370"/>
            <a:ext cx="375285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+mn-ea"/>
              </a:rPr>
              <a:t>最优的网络控制结构</a:t>
            </a:r>
            <a:r>
              <a:rPr kumimoji="1" lang="en-US" altLang="zh-CN" dirty="0">
                <a:latin typeface="+mn-ea"/>
              </a:rPr>
              <a:t>(ONCS)</a:t>
            </a:r>
            <a:r>
              <a:rPr kumimoji="1" lang="zh-CN" altLang="en-US" dirty="0">
                <a:latin typeface="+mn-ea"/>
              </a:rPr>
              <a:t>定义：</a:t>
            </a:r>
            <a:endParaRPr kumimoji="1" lang="zh-CN" altLang="en-US" dirty="0">
              <a:latin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5561965" y="2938780"/>
                <a:ext cx="6629400" cy="1146810"/>
              </a:xfrm>
              <a:prstGeom prst="rect">
                <a:avLst/>
              </a:prstGeom>
              <a:noFill/>
              <a:ln w="12700" cmpd="sng">
                <a:solidFill>
                  <a:schemeClr val="accent1">
                    <a:shade val="50000"/>
                  </a:schemeClr>
                </a:solidFill>
                <a:prstDash val="solid"/>
              </a:ln>
            </p:spPr>
            <p:txBody>
              <a:bodyPr wrap="square" rtlCol="0">
                <a:noAutofit/>
              </a:bodyPr>
              <a:lstStyle/>
              <a:p>
                <a:pPr indent="0">
                  <a:lnSpc>
                    <a:spcPct val="130000"/>
                  </a:lnSpc>
                  <a:buFont typeface="Arial" panose="020B0604020202020204" pitchFamily="34" charset="0"/>
                  <a:buNone/>
                </a:pPr>
                <a:r>
                  <a:rPr kumimoji="1" lang="zh-CN" altLang="en-US" sz="1600" dirty="0">
                    <a:latin typeface="+mn-ea"/>
                  </a:rPr>
                  <a:t>The set of LEO satellites：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sz="16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𝑙𝑒𝑜</m:t>
                        </m:r>
                      </m:sub>
                    </m:sSub>
                  </m:oMath>
                </a14:m>
                <a:endParaRPr kumimoji="1" lang="en-US" altLang="zh-CN" sz="1600" i="1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indent="0">
                  <a:lnSpc>
                    <a:spcPct val="130000"/>
                  </a:lnSpc>
                  <a:buFont typeface="Arial" panose="020B0604020202020204" pitchFamily="34" charset="0"/>
                  <a:buNone/>
                </a:pPr>
                <a:r>
                  <a:rPr kumimoji="1" lang="zh-CN" altLang="en-US" sz="1600" dirty="0">
                    <a:latin typeface="+mn-ea"/>
                  </a:rPr>
                  <a:t>set of</a:t>
                </a:r>
                <a:r>
                  <a:rPr kumimoji="1" lang="en-US" altLang="zh-CN" sz="1600" dirty="0">
                    <a:latin typeface="+mn-ea"/>
                  </a:rPr>
                  <a:t> </a:t>
                </a:r>
                <a:r>
                  <a:rPr kumimoji="1" lang="zh-CN" altLang="en-US" sz="1600" dirty="0">
                    <a:latin typeface="+mn-ea"/>
                  </a:rPr>
                  <a:t>all LEO satellites </a:t>
                </a:r>
                <a:r>
                  <a:rPr kumimoji="1" lang="zh-CN" altLang="en-US" sz="1600" dirty="0">
                    <a:latin typeface="+mn-ea"/>
                    <a:sym typeface="+mn-ea"/>
                  </a:rPr>
                  <a:t>each controller </a:t>
                </a:r>
                <a:r>
                  <a:rPr kumimoji="1" lang="zh-CN" altLang="en-US" sz="1600" dirty="0">
                    <a:latin typeface="+mn-ea"/>
                  </a:rPr>
                  <a:t> can</a:t>
                </a:r>
                <a:r>
                  <a:rPr kumimoji="1" lang="en-US" altLang="zh-CN" sz="1600" dirty="0">
                    <a:latin typeface="+mn-ea"/>
                  </a:rPr>
                  <a:t> </a:t>
                </a:r>
                <a:r>
                  <a:rPr kumimoji="1" lang="zh-CN" altLang="en-US" sz="1600" dirty="0">
                    <a:latin typeface="+mn-ea"/>
                  </a:rPr>
                  <a:t>control</a:t>
                </a:r>
                <a:r>
                  <a:rPr kumimoji="1" lang="en-US" altLang="zh-CN" sz="1600" dirty="0">
                    <a:latin typeface="+mn-ea"/>
                  </a:rPr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16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kumimoji="1" lang="en-US" altLang="zh-CN" sz="1600" dirty="0">
                    <a:latin typeface="+mn-ea"/>
                  </a:rPr>
                  <a:t>(t)</a:t>
                </a:r>
                <a:endParaRPr kumimoji="1" lang="en-US" altLang="zh-CN" sz="1600" dirty="0">
                  <a:latin typeface="+mn-ea"/>
                </a:endParaRPr>
              </a:p>
              <a:p>
                <a:pPr indent="0">
                  <a:lnSpc>
                    <a:spcPct val="130000"/>
                  </a:lnSpc>
                  <a:buFont typeface="Arial" panose="020B0604020202020204" pitchFamily="34" charset="0"/>
                  <a:buNone/>
                </a:pPr>
                <a:r>
                  <a:rPr kumimoji="1" lang="en-US" altLang="zh-CN" sz="1600" dirty="0">
                    <a:latin typeface="+mn-ea"/>
                  </a:rPr>
                  <a:t>controllers are expected to control the number of LEO satellites: </a:t>
                </a:r>
                <a:r>
                  <a:rPr kumimoji="1" lang="en-US" altLang="zh-CN" dirty="0">
                    <a:latin typeface="+mn-ea"/>
                  </a:rPr>
                  <a:t>V</a:t>
                </a:r>
                <a:endParaRPr kumimoji="1" lang="en-US" altLang="zh-CN" dirty="0">
                  <a:latin typeface="+mn-ea"/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965" y="2938780"/>
                <a:ext cx="6629400" cy="1146810"/>
              </a:xfrm>
              <a:prstGeom prst="rect">
                <a:avLst/>
              </a:prstGeom>
              <a:blipFill rotWithShape="1">
                <a:blip r:embed="rId7"/>
                <a:stretch>
                  <a:fillRect l="-96" t="-554" r="-96" b="-554"/>
                </a:stretch>
              </a:blipFill>
              <a:ln w="12700" cmpd="sng">
                <a:solidFill>
                  <a:schemeClr val="accent1">
                    <a:shade val="50000"/>
                  </a:schemeClr>
                </a:solidFill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/>
          <p:cNvCxnSpPr/>
          <p:nvPr/>
        </p:nvCxnSpPr>
        <p:spPr>
          <a:xfrm flipV="1">
            <a:off x="9375775" y="2494280"/>
            <a:ext cx="119380" cy="444500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647,&quot;width&quot;:9600}"/>
</p:tagLst>
</file>

<file path=ppt/tags/tag2.xml><?xml version="1.0" encoding="utf-8"?>
<p:tagLst xmlns:p="http://schemas.openxmlformats.org/presentationml/2006/main">
  <p:tag name="KSO_WM_UNIT_PLACING_PICTURE_USER_VIEWPORT" val="{&quot;height&quot;:647,&quot;width&quot;:9600}"/>
</p:tagLst>
</file>

<file path=ppt/tags/tag3.xml><?xml version="1.0" encoding="utf-8"?>
<p:tagLst xmlns:p="http://schemas.openxmlformats.org/presentationml/2006/main">
  <p:tag name="KSO_WM_UNIT_PLACING_PICTURE_USER_VIEWPORT" val="{&quot;height&quot;:647,&quot;width&quot;:9600}"/>
</p:tagLst>
</file>

<file path=ppt/tags/tag4.xml><?xml version="1.0" encoding="utf-8"?>
<p:tagLst xmlns:p="http://schemas.openxmlformats.org/presentationml/2006/main">
  <p:tag name="KSO_WPP_MARK_KEY" val="2e3ad42a-71c4-4e35-b5a6-036f91cc818a"/>
  <p:tag name="COMMONDATA" val="eyJoZGlkIjoiMDNhMjk2N2ViYzUyMTU3MmMzNTk5YzdlYjc0M2Y5ZGY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ctr">
          <a:lnSpc>
            <a:spcPct val="130000"/>
          </a:lnSpc>
          <a:defRPr kumimoji="1" sz="1200" dirty="0">
            <a:latin typeface="Source Han Sans SC Normal" panose="020B0400000000000000" pitchFamily="34" charset="-128"/>
            <a:ea typeface="Source Han Sans SC Normal" panose="020B0400000000000000" pitchFamily="34" charset="-128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ctr">
          <a:lnSpc>
            <a:spcPct val="130000"/>
          </a:lnSpc>
          <a:defRPr kumimoji="1" sz="1200" dirty="0">
            <a:latin typeface="Source Han Sans SC Normal" panose="020B0400000000000000" pitchFamily="34" charset="-128"/>
            <a:ea typeface="Source Han Sans SC Normal" panose="020B0400000000000000" pitchFamily="34" charset="-128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5891</Words>
  <Application>WPS 演示</Application>
  <PresentationFormat>宽屏</PresentationFormat>
  <Paragraphs>402</Paragraphs>
  <Slides>26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42" baseType="lpstr">
      <vt:lpstr>Arial</vt:lpstr>
      <vt:lpstr>宋体</vt:lpstr>
      <vt:lpstr>Wingdings</vt:lpstr>
      <vt:lpstr>Source Han Sans SC Normal</vt:lpstr>
      <vt:lpstr>Yu Gothic UI Semilight</vt:lpstr>
      <vt:lpstr>微软雅黑</vt:lpstr>
      <vt:lpstr>ZhenyanGB</vt:lpstr>
      <vt:lpstr>Cambria Math</vt:lpstr>
      <vt:lpstr>等线</vt:lpstr>
      <vt:lpstr>Calibri</vt:lpstr>
      <vt:lpstr>Arial Unicode MS</vt:lpstr>
      <vt:lpstr>MS Mincho</vt:lpstr>
      <vt:lpstr>微软雅黑 Light</vt:lpstr>
      <vt:lpstr>Segoe Print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于 正洋</dc:creator>
  <cp:lastModifiedBy>醉凡尘￠ Worldy</cp:lastModifiedBy>
  <cp:revision>614</cp:revision>
  <dcterms:created xsi:type="dcterms:W3CDTF">2020-04-17T07:43:00Z</dcterms:created>
  <dcterms:modified xsi:type="dcterms:W3CDTF">2022-11-09T10:29:54Z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CCDC7E514EE24399926D83BD7CB5E0E2</vt:lpwstr>
  </property>
  <property fmtid="{D5CDD505-2E9C-101B-9397-08002B2CF9AE}" pid="3" name="KSOProductBuildVer">
    <vt:lpwstr>2052-11.1.0.12598</vt:lpwstr>
  </property>
</Properties>
</file>